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5"/>
  </p:notesMasterIdLst>
  <p:sldIdLst>
    <p:sldId id="256" r:id="rId5"/>
    <p:sldId id="257" r:id="rId6"/>
    <p:sldId id="286" r:id="rId7"/>
    <p:sldId id="276" r:id="rId8"/>
    <p:sldId id="271" r:id="rId9"/>
    <p:sldId id="270" r:id="rId10"/>
    <p:sldId id="279" r:id="rId11"/>
    <p:sldId id="269" r:id="rId12"/>
    <p:sldId id="273" r:id="rId13"/>
    <p:sldId id="267" r:id="rId14"/>
    <p:sldId id="272" r:id="rId15"/>
    <p:sldId id="278" r:id="rId16"/>
    <p:sldId id="283" r:id="rId17"/>
    <p:sldId id="274" r:id="rId18"/>
    <p:sldId id="275" r:id="rId19"/>
    <p:sldId id="282" r:id="rId20"/>
    <p:sldId id="280" r:id="rId21"/>
    <p:sldId id="265" r:id="rId22"/>
    <p:sldId id="266" r:id="rId23"/>
    <p:sldId id="277" r:id="rId24"/>
  </p:sldIdLst>
  <p:sldSz cx="9144000" cy="6858000" type="screen4x3"/>
  <p:notesSz cx="6858000" cy="99472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os="5247">
          <p15:clr>
            <a:srgbClr val="A4A3A4"/>
          </p15:clr>
        </p15:guide>
      </p15:sldGuideLst>
    </p:ext>
    <p:ext uri="{2D200454-40CA-4A62-9FC3-DE9A4176ACB9}">
      <p15:notesGuideLst xmlns:p15="http://schemas.microsoft.com/office/powerpoint/2012/main">
        <p15:guide id="1" orient="horz" pos="3133">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EAE"/>
    <a:srgbClr val="3388BB"/>
    <a:srgbClr val="8DBCD9"/>
    <a:srgbClr val="F0FBFF"/>
    <a:srgbClr val="0E73B9"/>
    <a:srgbClr val="3E6D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56"/>
    <p:restoredTop sz="96327" autoAdjust="0"/>
  </p:normalViewPr>
  <p:slideViewPr>
    <p:cSldViewPr snapToGrid="0" showGuides="1">
      <p:cViewPr varScale="1">
        <p:scale>
          <a:sx n="80" d="100"/>
          <a:sy n="80" d="100"/>
        </p:scale>
        <p:origin x="787" y="86"/>
      </p:cViewPr>
      <p:guideLst>
        <p:guide orient="horz" pos="4319"/>
        <p:guide pos="5247"/>
      </p:guideLst>
    </p:cSldViewPr>
  </p:slideViewPr>
  <p:notesTextViewPr>
    <p:cViewPr>
      <p:scale>
        <a:sx n="1" d="1"/>
        <a:sy n="1" d="1"/>
      </p:scale>
      <p:origin x="0" y="0"/>
    </p:cViewPr>
  </p:notesTextViewPr>
  <p:sorterViewPr>
    <p:cViewPr>
      <p:scale>
        <a:sx n="151" d="100"/>
        <a:sy n="151" d="100"/>
      </p:scale>
      <p:origin x="0" y="0"/>
    </p:cViewPr>
  </p:sorterViewPr>
  <p:notesViewPr>
    <p:cSldViewPr snapToGrid="0" showGuides="1">
      <p:cViewPr varScale="1">
        <p:scale>
          <a:sx n="91" d="100"/>
          <a:sy n="91" d="100"/>
        </p:scale>
        <p:origin x="-3720" y="-108"/>
      </p:cViewPr>
      <p:guideLst>
        <p:guide orient="horz" pos="3133"/>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viewProps" Target="viewProps.xml"/></Relationships>
</file>

<file path=ppt/media/hdphoto1.wdp>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Slide Image Placeholder 3"/>
          <p:cNvSpPr>
            <a:spLocks noGrp="1" noRot="1" noChangeAspect="1"/>
          </p:cNvSpPr>
          <p:nvPr>
            <p:ph type="sldImg" idx="2"/>
          </p:nvPr>
        </p:nvSpPr>
        <p:spPr>
          <a:xfrm>
            <a:off x="942975" y="746125"/>
            <a:ext cx="4972050" cy="3730625"/>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987971" y="4724956"/>
            <a:ext cx="4908331" cy="4476274"/>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Slide Number Placeholder 6"/>
          <p:cNvSpPr>
            <a:spLocks noGrp="1"/>
          </p:cNvSpPr>
          <p:nvPr>
            <p:ph type="sldNum" sz="quarter" idx="5"/>
          </p:nvPr>
        </p:nvSpPr>
        <p:spPr>
          <a:xfrm>
            <a:off x="6022876" y="9449911"/>
            <a:ext cx="835124" cy="497364"/>
          </a:xfrm>
          <a:prstGeom prst="rect">
            <a:avLst/>
          </a:prstGeom>
        </p:spPr>
        <p:txBody>
          <a:bodyPr vert="horz" lIns="91440" tIns="45720" rIns="91440" bIns="45720" rtlCol="0" anchor="b"/>
          <a:lstStyle>
            <a:lvl1pPr algn="r">
              <a:defRPr sz="1200">
                <a:latin typeface="+mn-lt"/>
                <a:cs typeface="Arial" panose="020B0604020202020204" pitchFamily="34" charset="0"/>
              </a:defRPr>
            </a:lvl1pPr>
          </a:lstStyle>
          <a:p>
            <a:fld id="{49DD4D23-C98A-435E-AE88-9061F8349B02}" type="slidenum">
              <a:rPr lang="en-GB" smtClean="0"/>
              <a:pPr/>
              <a:t>‹#›</a:t>
            </a:fld>
            <a:endParaRPr lang="en-GB" dirty="0"/>
          </a:p>
        </p:txBody>
      </p:sp>
    </p:spTree>
    <p:extLst>
      <p:ext uri="{BB962C8B-B14F-4D97-AF65-F5344CB8AC3E}">
        <p14:creationId xmlns:p14="http://schemas.microsoft.com/office/powerpoint/2010/main" val="610033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Arial" panose="020B0604020202020204" pitchFamily="34" charset="0"/>
      </a:defRPr>
    </a:lvl1pPr>
    <a:lvl2pPr marL="457200" algn="l" defTabSz="914400" rtl="0" eaLnBrk="1" latinLnBrk="0" hangingPunct="1">
      <a:defRPr sz="1200" kern="1200">
        <a:solidFill>
          <a:schemeClr val="tx1"/>
        </a:solidFill>
        <a:latin typeface="+mn-lt"/>
        <a:ea typeface="+mn-ea"/>
        <a:cs typeface="Arial" panose="020B0604020202020204" pitchFamily="34" charset="0"/>
      </a:defRPr>
    </a:lvl2pPr>
    <a:lvl3pPr marL="914400" algn="l" defTabSz="914400" rtl="0" eaLnBrk="1" latinLnBrk="0" hangingPunct="1">
      <a:defRPr sz="1200" kern="1200">
        <a:solidFill>
          <a:schemeClr val="tx1"/>
        </a:solidFill>
        <a:latin typeface="+mn-lt"/>
        <a:ea typeface="+mn-ea"/>
        <a:cs typeface="Arial" panose="020B0604020202020204" pitchFamily="34" charset="0"/>
      </a:defRPr>
    </a:lvl3pPr>
    <a:lvl4pPr marL="1371600" algn="l" defTabSz="914400" rtl="0" eaLnBrk="1" latinLnBrk="0" hangingPunct="1">
      <a:defRPr sz="1200" kern="1200">
        <a:solidFill>
          <a:schemeClr val="tx1"/>
        </a:solidFill>
        <a:latin typeface="+mn-lt"/>
        <a:ea typeface="+mn-ea"/>
        <a:cs typeface="Arial" panose="020B0604020202020204" pitchFamily="34" charset="0"/>
      </a:defRPr>
    </a:lvl4pPr>
    <a:lvl5pPr marL="1828800" algn="l" defTabSz="914400" rtl="0" eaLnBrk="1" latinLnBrk="0" hangingPunct="1">
      <a:defRPr sz="1200" kern="1200">
        <a:solidFill>
          <a:schemeClr val="tx1"/>
        </a:solidFill>
        <a:latin typeface="+mn-lt"/>
        <a:ea typeface="+mn-ea"/>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3" name="Rectangle 12"/>
          <p:cNvSpPr/>
          <p:nvPr userDrawn="1"/>
        </p:nvSpPr>
        <p:spPr>
          <a:xfrm>
            <a:off x="0" y="0"/>
            <a:ext cx="9144000" cy="30132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 name="Title 1"/>
          <p:cNvSpPr>
            <a:spLocks noGrp="1"/>
          </p:cNvSpPr>
          <p:nvPr>
            <p:ph type="ctrTitle"/>
          </p:nvPr>
        </p:nvSpPr>
        <p:spPr>
          <a:xfrm>
            <a:off x="828674" y="3819975"/>
            <a:ext cx="7500939" cy="554850"/>
          </a:xfrm>
        </p:spPr>
        <p:txBody>
          <a:bodyPr/>
          <a:lstStyle>
            <a:lvl1pPr algn="l">
              <a:defRPr>
                <a:solidFill>
                  <a:schemeClr val="accent2"/>
                </a:solidFill>
              </a:defRPr>
            </a:lvl1pPr>
          </a:lstStyle>
          <a:p>
            <a:r>
              <a:rPr lang="en-GB"/>
              <a:t>Click to edit Master title style</a:t>
            </a:r>
            <a:endParaRPr lang="en-GB" dirty="0"/>
          </a:p>
        </p:txBody>
      </p:sp>
      <p:sp>
        <p:nvSpPr>
          <p:cNvPr id="3" name="Subtitle 2"/>
          <p:cNvSpPr>
            <a:spLocks noGrp="1"/>
          </p:cNvSpPr>
          <p:nvPr>
            <p:ph type="subTitle" idx="1"/>
          </p:nvPr>
        </p:nvSpPr>
        <p:spPr>
          <a:xfrm>
            <a:off x="828675" y="4394175"/>
            <a:ext cx="7500938" cy="361800"/>
          </a:xfrm>
        </p:spPr>
        <p:txBody>
          <a:bodyPr/>
          <a:lstStyle>
            <a:lvl1pPr marL="0" indent="0" algn="l">
              <a:buNone/>
              <a:defRPr sz="1400" b="0">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GB" dirty="0"/>
          </a:p>
        </p:txBody>
      </p:sp>
      <p:pic>
        <p:nvPicPr>
          <p:cNvPr id="5" name="Picture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28675" y="687723"/>
            <a:ext cx="4636800" cy="1239265"/>
          </a:xfrm>
          <a:prstGeom prst="rect">
            <a:avLst/>
          </a:prstGeom>
        </p:spPr>
      </p:pic>
      <p:sp>
        <p:nvSpPr>
          <p:cNvPr id="11" name="Text Placeholder 10"/>
          <p:cNvSpPr>
            <a:spLocks noGrp="1"/>
          </p:cNvSpPr>
          <p:nvPr>
            <p:ph type="body" sz="quarter" idx="10"/>
          </p:nvPr>
        </p:nvSpPr>
        <p:spPr>
          <a:xfrm>
            <a:off x="828675" y="5386500"/>
            <a:ext cx="4679325" cy="979374"/>
          </a:xfrm>
        </p:spPr>
        <p:txBody>
          <a:bodyPr/>
          <a:lstStyle>
            <a:lvl1pPr>
              <a:spcBef>
                <a:spcPts val="0"/>
              </a:spcBef>
              <a:defRPr sz="1400">
                <a:solidFill>
                  <a:srgbClr val="005EAE"/>
                </a:solidFill>
              </a:defRPr>
            </a:lvl1pPr>
            <a:lvl2pPr marL="0" indent="0">
              <a:spcBef>
                <a:spcPts val="0"/>
              </a:spcBef>
              <a:buNone/>
              <a:defRPr sz="1400">
                <a:solidFill>
                  <a:schemeClr val="accent2"/>
                </a:solidFill>
              </a:defRPr>
            </a:lvl2pPr>
            <a:lvl3pPr marL="0" indent="0">
              <a:spcBef>
                <a:spcPts val="567"/>
              </a:spcBef>
              <a:buNone/>
              <a:defRPr sz="1400">
                <a:solidFill>
                  <a:schemeClr val="accent2"/>
                </a:solidFill>
              </a:defRPr>
            </a:lvl3pPr>
            <a:lvl4pPr>
              <a:spcBef>
                <a:spcPts val="0"/>
              </a:spcBef>
              <a:defRPr sz="1400">
                <a:solidFill>
                  <a:schemeClr val="bg1"/>
                </a:solidFill>
              </a:defRPr>
            </a:lvl4pPr>
            <a:lvl5pPr>
              <a:spcBef>
                <a:spcPts val="0"/>
              </a:spcBef>
              <a:defRPr sz="1400">
                <a:solidFill>
                  <a:schemeClr val="bg1"/>
                </a:solidFill>
              </a:defRPr>
            </a:lvl5pPr>
          </a:lstStyle>
          <a:p>
            <a:pPr lvl="0"/>
            <a:r>
              <a:rPr lang="en-GB"/>
              <a:t>Click to edit Master text styles</a:t>
            </a:r>
          </a:p>
          <a:p>
            <a:pPr lvl="1"/>
            <a:r>
              <a:rPr lang="en-GB"/>
              <a:t>Second level</a:t>
            </a:r>
          </a:p>
          <a:p>
            <a:pPr lvl="2"/>
            <a:r>
              <a:rPr lang="en-GB"/>
              <a:t>Third level</a:t>
            </a:r>
          </a:p>
        </p:txBody>
      </p:sp>
      <p:sp>
        <p:nvSpPr>
          <p:cNvPr id="15" name="Rectangle 14"/>
          <p:cNvSpPr/>
          <p:nvPr userDrawn="1"/>
        </p:nvSpPr>
        <p:spPr>
          <a:xfrm>
            <a:off x="0" y="6498000"/>
            <a:ext cx="9144000" cy="3600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endParaRPr lang="en-GB" sz="1000" dirty="0"/>
          </a:p>
        </p:txBody>
      </p:sp>
    </p:spTree>
    <p:extLst>
      <p:ext uri="{BB962C8B-B14F-4D97-AF65-F5344CB8AC3E}">
        <p14:creationId xmlns:p14="http://schemas.microsoft.com/office/powerpoint/2010/main" val="35332796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mp; Content 20p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4" name="Text Placeholder 3"/>
          <p:cNvSpPr>
            <a:spLocks noGrp="1"/>
          </p:cNvSpPr>
          <p:nvPr>
            <p:ph type="body" sz="quarter" idx="10"/>
          </p:nvPr>
        </p:nvSpPr>
        <p:spPr>
          <a:xfrm>
            <a:off x="828675" y="1881075"/>
            <a:ext cx="7500938" cy="40401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8" name="Text Placeholder 5"/>
          <p:cNvSpPr>
            <a:spLocks noGrp="1"/>
          </p:cNvSpPr>
          <p:nvPr>
            <p:ph type="body" sz="quarter" idx="11"/>
          </p:nvPr>
        </p:nvSpPr>
        <p:spPr>
          <a:xfrm>
            <a:off x="828675" y="914400"/>
            <a:ext cx="7500938" cy="276225"/>
          </a:xfrm>
        </p:spPr>
        <p:txBody>
          <a:bodyPr/>
          <a:lstStyle>
            <a:lvl1pPr>
              <a:defRPr sz="1400" b="0">
                <a:solidFill>
                  <a:srgbClr val="005EAE"/>
                </a:solidFill>
              </a:defRPr>
            </a:lvl1pPr>
          </a:lstStyle>
          <a:p>
            <a:pPr lvl="0"/>
            <a:r>
              <a:rPr lang="en-GB"/>
              <a:t>Click to edit Master text styles</a:t>
            </a:r>
          </a:p>
        </p:txBody>
      </p:sp>
    </p:spTree>
    <p:extLst>
      <p:ext uri="{BB962C8B-B14F-4D97-AF65-F5344CB8AC3E}">
        <p14:creationId xmlns:p14="http://schemas.microsoft.com/office/powerpoint/2010/main" val="35730003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Content &amp; Image">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4939200" y="1943100"/>
            <a:ext cx="4204800" cy="4343400"/>
          </a:xfrm>
          <a:solidFill>
            <a:schemeClr val="accent4"/>
          </a:solidFill>
        </p:spPr>
        <p:txBody>
          <a:bodyPr tIns="0" anchor="ctr" anchorCtr="0"/>
          <a:lstStyle>
            <a:lvl1pPr algn="ctr">
              <a:defRPr sz="1600" b="0">
                <a:solidFill>
                  <a:schemeClr val="accent3"/>
                </a:solidFill>
              </a:defRPr>
            </a:lvl1pPr>
          </a:lstStyle>
          <a:p>
            <a:r>
              <a:rPr lang="en-GB" dirty="0"/>
              <a:t>IMAGE</a:t>
            </a:r>
          </a:p>
        </p:txBody>
      </p:sp>
      <p:sp>
        <p:nvSpPr>
          <p:cNvPr id="2" name="Title 1"/>
          <p:cNvSpPr>
            <a:spLocks noGrp="1"/>
          </p:cNvSpPr>
          <p:nvPr>
            <p:ph type="title"/>
          </p:nvPr>
        </p:nvSpPr>
        <p:spPr/>
        <p:txBody>
          <a:bodyPr/>
          <a:lstStyle>
            <a:lvl1pPr>
              <a:defRPr>
                <a:solidFill>
                  <a:srgbClr val="005EAE"/>
                </a:solidFill>
              </a:defRPr>
            </a:lvl1pPr>
          </a:lstStyle>
          <a:p>
            <a:r>
              <a:rPr lang="en-GB"/>
              <a:t>Click to edit Master title style</a:t>
            </a:r>
            <a:endParaRPr lang="en-GB" dirty="0"/>
          </a:p>
        </p:txBody>
      </p:sp>
      <p:sp>
        <p:nvSpPr>
          <p:cNvPr id="4" name="Text Placeholder 3"/>
          <p:cNvSpPr>
            <a:spLocks noGrp="1"/>
          </p:cNvSpPr>
          <p:nvPr>
            <p:ph type="body" sz="quarter" idx="10"/>
          </p:nvPr>
        </p:nvSpPr>
        <p:spPr>
          <a:xfrm>
            <a:off x="828675" y="1905000"/>
            <a:ext cx="3819525" cy="3987688"/>
          </a:xfrm>
        </p:spPr>
        <p:txBody>
          <a:bodyPr/>
          <a:lstStyle>
            <a:lvl1pPr marL="238125" indent="-238125">
              <a:spcBef>
                <a:spcPts val="850"/>
              </a:spcBef>
              <a:buClr>
                <a:schemeClr val="tx2"/>
              </a:buClr>
              <a:buFont typeface="Calibri" panose="020F0502020204030204" pitchFamily="34" charset="0"/>
              <a:buChar char="–"/>
              <a:defRPr sz="1400" b="0"/>
            </a:lvl1pPr>
            <a:lvl2pPr marL="503238" indent="-207963">
              <a:spcBef>
                <a:spcPts val="0"/>
              </a:spcBef>
              <a:spcAft>
                <a:spcPts val="567"/>
              </a:spcAft>
              <a:defRPr sz="1400" b="0"/>
            </a:lvl2pPr>
            <a:lvl3pPr>
              <a:defRPr sz="1400" b="0"/>
            </a:lvl3pPr>
            <a:lvl4pPr>
              <a:defRPr sz="1400" b="0"/>
            </a:lvl4pPr>
            <a:lvl5pPr>
              <a:defRPr sz="1400" b="0"/>
            </a:lvl5pPr>
          </a:lstStyle>
          <a:p>
            <a:pPr lvl="0"/>
            <a:r>
              <a:rPr lang="en-GB"/>
              <a:t>Click to edit Master text styles</a:t>
            </a:r>
          </a:p>
          <a:p>
            <a:pPr lvl="1"/>
            <a:r>
              <a:rPr lang="en-GB"/>
              <a:t>Second level</a:t>
            </a:r>
          </a:p>
        </p:txBody>
      </p:sp>
      <p:sp>
        <p:nvSpPr>
          <p:cNvPr id="6" name="Text Placeholder 5"/>
          <p:cNvSpPr>
            <a:spLocks noGrp="1"/>
          </p:cNvSpPr>
          <p:nvPr>
            <p:ph type="body" sz="quarter" idx="11"/>
          </p:nvPr>
        </p:nvSpPr>
        <p:spPr>
          <a:xfrm>
            <a:off x="828675" y="914400"/>
            <a:ext cx="7500938" cy="276225"/>
          </a:xfrm>
        </p:spPr>
        <p:txBody>
          <a:bodyPr/>
          <a:lstStyle>
            <a:lvl1pPr>
              <a:defRPr sz="1400" b="0">
                <a:solidFill>
                  <a:srgbClr val="005EAE"/>
                </a:solidFill>
              </a:defRPr>
            </a:lvl1pPr>
          </a:lstStyle>
          <a:p>
            <a:pPr lvl="0"/>
            <a:r>
              <a:rPr lang="en-GB"/>
              <a:t>Click to edit Master text styles</a:t>
            </a:r>
          </a:p>
        </p:txBody>
      </p:sp>
      <p:sp>
        <p:nvSpPr>
          <p:cNvPr id="8" name="Rectangle 7"/>
          <p:cNvSpPr/>
          <p:nvPr userDrawn="1"/>
        </p:nvSpPr>
        <p:spPr>
          <a:xfrm>
            <a:off x="0" y="6498000"/>
            <a:ext cx="9144000" cy="3600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dirty="0"/>
              <a:t>Trinity College Dublin, </a:t>
            </a:r>
            <a:r>
              <a:rPr lang="en-GB" sz="1000" dirty="0"/>
              <a:t>The University of Dublin</a:t>
            </a:r>
          </a:p>
        </p:txBody>
      </p:sp>
    </p:spTree>
    <p:extLst>
      <p:ext uri="{BB962C8B-B14F-4D97-AF65-F5344CB8AC3E}">
        <p14:creationId xmlns:p14="http://schemas.microsoft.com/office/powerpoint/2010/main" val="1282368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le &amp; Image">
    <p:spTree>
      <p:nvGrpSpPr>
        <p:cNvPr id="1" name=""/>
        <p:cNvGrpSpPr/>
        <p:nvPr/>
      </p:nvGrpSpPr>
      <p:grpSpPr>
        <a:xfrm>
          <a:off x="0" y="0"/>
          <a:ext cx="0" cy="0"/>
          <a:chOff x="0" y="0"/>
          <a:chExt cx="0" cy="0"/>
        </a:xfrm>
      </p:grpSpPr>
      <p:sp>
        <p:nvSpPr>
          <p:cNvPr id="5" name="Picture Placeholder 4"/>
          <p:cNvSpPr>
            <a:spLocks noGrp="1"/>
          </p:cNvSpPr>
          <p:nvPr>
            <p:ph type="pic" sz="quarter" idx="12" hasCustomPrompt="1"/>
          </p:nvPr>
        </p:nvSpPr>
        <p:spPr>
          <a:xfrm>
            <a:off x="0" y="1435835"/>
            <a:ext cx="9144000" cy="4850665"/>
          </a:xfrm>
          <a:solidFill>
            <a:schemeClr val="accent4"/>
          </a:solidFill>
        </p:spPr>
        <p:txBody>
          <a:bodyPr tIns="0" anchor="ctr" anchorCtr="0"/>
          <a:lstStyle>
            <a:lvl1pPr algn="ctr">
              <a:defRPr sz="1600" b="0">
                <a:solidFill>
                  <a:schemeClr val="accent3"/>
                </a:solidFill>
              </a:defRPr>
            </a:lvl1pPr>
          </a:lstStyle>
          <a:p>
            <a:r>
              <a:rPr lang="en-GB" dirty="0"/>
              <a:t>IMAGE</a:t>
            </a:r>
          </a:p>
        </p:txBody>
      </p:sp>
      <p:sp>
        <p:nvSpPr>
          <p:cNvPr id="2" name="Title 1"/>
          <p:cNvSpPr>
            <a:spLocks noGrp="1"/>
          </p:cNvSpPr>
          <p:nvPr>
            <p:ph type="title"/>
          </p:nvPr>
        </p:nvSpPr>
        <p:spPr/>
        <p:txBody>
          <a:bodyPr/>
          <a:lstStyle>
            <a:lvl1pPr>
              <a:defRPr>
                <a:solidFill>
                  <a:srgbClr val="005EAE"/>
                </a:solidFill>
              </a:defRPr>
            </a:lvl1pPr>
          </a:lstStyle>
          <a:p>
            <a:r>
              <a:rPr lang="en-GB"/>
              <a:t>Click to edit Master title style</a:t>
            </a:r>
            <a:endParaRPr lang="en-GB" dirty="0"/>
          </a:p>
        </p:txBody>
      </p:sp>
      <p:sp>
        <p:nvSpPr>
          <p:cNvPr id="6" name="Text Placeholder 5"/>
          <p:cNvSpPr>
            <a:spLocks noGrp="1"/>
          </p:cNvSpPr>
          <p:nvPr>
            <p:ph type="body" sz="quarter" idx="11"/>
          </p:nvPr>
        </p:nvSpPr>
        <p:spPr>
          <a:xfrm>
            <a:off x="828675" y="914400"/>
            <a:ext cx="7500938" cy="276225"/>
          </a:xfrm>
        </p:spPr>
        <p:txBody>
          <a:bodyPr/>
          <a:lstStyle>
            <a:lvl1pPr>
              <a:defRPr sz="1400" b="0">
                <a:solidFill>
                  <a:srgbClr val="005EAE"/>
                </a:solidFill>
              </a:defRPr>
            </a:lvl1pPr>
          </a:lstStyle>
          <a:p>
            <a:pPr lvl="0"/>
            <a:r>
              <a:rPr lang="en-GB"/>
              <a:t>Click to edit Master text styles</a:t>
            </a:r>
          </a:p>
        </p:txBody>
      </p:sp>
      <p:sp>
        <p:nvSpPr>
          <p:cNvPr id="8" name="Rectangle 7"/>
          <p:cNvSpPr/>
          <p:nvPr userDrawn="1"/>
        </p:nvSpPr>
        <p:spPr>
          <a:xfrm>
            <a:off x="0" y="6498000"/>
            <a:ext cx="9144000" cy="3600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dirty="0"/>
              <a:t>Trinity College Dublin, </a:t>
            </a:r>
            <a:r>
              <a:rPr lang="en-GB" sz="1000" dirty="0"/>
              <a:t>The University of Dublin</a:t>
            </a:r>
          </a:p>
        </p:txBody>
      </p:sp>
    </p:spTree>
    <p:extLst>
      <p:ext uri="{BB962C8B-B14F-4D97-AF65-F5344CB8AC3E}">
        <p14:creationId xmlns:p14="http://schemas.microsoft.com/office/powerpoint/2010/main" val="3138617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hank You">
    <p:spTree>
      <p:nvGrpSpPr>
        <p:cNvPr id="1" name=""/>
        <p:cNvGrpSpPr/>
        <p:nvPr/>
      </p:nvGrpSpPr>
      <p:grpSpPr>
        <a:xfrm>
          <a:off x="0" y="0"/>
          <a:ext cx="0" cy="0"/>
          <a:chOff x="0" y="0"/>
          <a:chExt cx="0" cy="0"/>
        </a:xfrm>
      </p:grpSpPr>
      <p:sp>
        <p:nvSpPr>
          <p:cNvPr id="2" name="Title 1"/>
          <p:cNvSpPr>
            <a:spLocks noGrp="1"/>
          </p:cNvSpPr>
          <p:nvPr>
            <p:ph type="ctrTitle"/>
          </p:nvPr>
        </p:nvSpPr>
        <p:spPr>
          <a:xfrm>
            <a:off x="828674" y="3715200"/>
            <a:ext cx="7500939" cy="554850"/>
          </a:xfrm>
        </p:spPr>
        <p:txBody>
          <a:bodyPr/>
          <a:lstStyle>
            <a:lvl1pPr algn="l">
              <a:defRPr sz="4200">
                <a:solidFill>
                  <a:srgbClr val="005EAE"/>
                </a:solidFill>
              </a:defRPr>
            </a:lvl1pPr>
          </a:lstStyle>
          <a:p>
            <a:r>
              <a:rPr lang="en-GB"/>
              <a:t>Click to edit Master title style</a:t>
            </a:r>
            <a:endParaRPr lang="en-GB" dirty="0"/>
          </a:p>
        </p:txBody>
      </p:sp>
      <p:sp>
        <p:nvSpPr>
          <p:cNvPr id="7" name="Rectangle 6"/>
          <p:cNvSpPr/>
          <p:nvPr userDrawn="1"/>
        </p:nvSpPr>
        <p:spPr>
          <a:xfrm>
            <a:off x="0" y="0"/>
            <a:ext cx="9144000" cy="30132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28675" y="687723"/>
            <a:ext cx="4636800" cy="1239265"/>
          </a:xfrm>
          <a:prstGeom prst="rect">
            <a:avLst/>
          </a:prstGeom>
        </p:spPr>
      </p:pic>
      <p:sp>
        <p:nvSpPr>
          <p:cNvPr id="9" name="Rectangle 8"/>
          <p:cNvSpPr/>
          <p:nvPr userDrawn="1"/>
        </p:nvSpPr>
        <p:spPr>
          <a:xfrm>
            <a:off x="0" y="6498000"/>
            <a:ext cx="9144000" cy="3600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endParaRPr lang="en-GB" sz="1000" dirty="0"/>
          </a:p>
        </p:txBody>
      </p:sp>
    </p:spTree>
    <p:extLst>
      <p:ext uri="{BB962C8B-B14F-4D97-AF65-F5344CB8AC3E}">
        <p14:creationId xmlns:p14="http://schemas.microsoft.com/office/powerpoint/2010/main" val="5477896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5EAE"/>
                </a:solidFill>
              </a:defRPr>
            </a:lvl1pPr>
          </a:lstStyle>
          <a:p>
            <a:r>
              <a:rPr lang="en-GB"/>
              <a:t>Click to edit Master title style</a:t>
            </a:r>
            <a:endParaRPr lang="en-GB" dirty="0"/>
          </a:p>
        </p:txBody>
      </p:sp>
    </p:spTree>
    <p:extLst>
      <p:ext uri="{BB962C8B-B14F-4D97-AF65-F5344CB8AC3E}">
        <p14:creationId xmlns:p14="http://schemas.microsoft.com/office/powerpoint/2010/main" val="7577435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1_Title &amp; 2 Column Content 20p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GB" dirty="0"/>
          </a:p>
        </p:txBody>
      </p:sp>
      <p:sp>
        <p:nvSpPr>
          <p:cNvPr id="4" name="Text Placeholder 3"/>
          <p:cNvSpPr>
            <a:spLocks noGrp="1"/>
          </p:cNvSpPr>
          <p:nvPr>
            <p:ph type="body" sz="quarter" idx="10"/>
          </p:nvPr>
        </p:nvSpPr>
        <p:spPr>
          <a:xfrm>
            <a:off x="828676" y="1881075"/>
            <a:ext cx="7527924" cy="3643425"/>
          </a:xfrm>
        </p:spPr>
        <p:txBody>
          <a:bodyPr/>
          <a:lstStyle>
            <a:lvl1pPr marL="0" indent="0" rtl="0">
              <a:spcBef>
                <a:spcPts val="900"/>
              </a:spcBef>
              <a:buClr>
                <a:schemeClr val="tx2"/>
              </a:buClr>
              <a:buSzPts val="2000"/>
              <a:buFont typeface="Arial"/>
              <a:buNone/>
              <a:defRPr sz="2000" b="1"/>
            </a:lvl1pPr>
            <a:lvl2pPr marL="625475" indent="-233363" rtl="0">
              <a:buSzPts val="2000"/>
              <a:buFont typeface="Minion Pro"/>
              <a:buChar char="‒"/>
              <a:defRPr sz="2000"/>
            </a:lvl2pPr>
            <a:lvl3pPr marL="912813" indent="-222250" rtl="0">
              <a:buSzPts val="2000"/>
              <a:buFont typeface="Arial"/>
              <a:buChar char="»"/>
              <a:defRPr sz="2000"/>
            </a:lvl3pPr>
            <a:lvl4pPr marL="1128713" indent="-190500">
              <a:defRPr sz="2000"/>
            </a:lvl4pPr>
            <a:lvl5pPr marL="1439863" indent="-185738">
              <a:defRPr sz="2000"/>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5" name="Rectangle 4"/>
          <p:cNvSpPr/>
          <p:nvPr userDrawn="1"/>
        </p:nvSpPr>
        <p:spPr>
          <a:xfrm>
            <a:off x="0" y="5819775"/>
            <a:ext cx="9144000" cy="1036637"/>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endParaRPr lang="en-GB" sz="1000"/>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28675" y="6046348"/>
            <a:ext cx="2060224" cy="550631"/>
          </a:xfrm>
          <a:prstGeom prst="rect">
            <a:avLst/>
          </a:prstGeom>
        </p:spPr>
      </p:pic>
      <p:sp>
        <p:nvSpPr>
          <p:cNvPr id="9" name="Text Placeholder 5"/>
          <p:cNvSpPr>
            <a:spLocks noGrp="1"/>
          </p:cNvSpPr>
          <p:nvPr>
            <p:ph type="body" sz="quarter" idx="11"/>
          </p:nvPr>
        </p:nvSpPr>
        <p:spPr>
          <a:xfrm>
            <a:off x="828675" y="914400"/>
            <a:ext cx="7500938" cy="276225"/>
          </a:xfrm>
        </p:spPr>
        <p:txBody>
          <a:bodyPr/>
          <a:lstStyle>
            <a:lvl1pPr>
              <a:defRPr sz="1400" b="0">
                <a:solidFill>
                  <a:srgbClr val="005EAE"/>
                </a:solidFill>
              </a:defRPr>
            </a:lvl1pPr>
          </a:lstStyle>
          <a:p>
            <a:pPr lvl="0"/>
            <a:r>
              <a:rPr lang="en-GB"/>
              <a:t>Click to edit Master text styles</a:t>
            </a:r>
          </a:p>
        </p:txBody>
      </p:sp>
    </p:spTree>
    <p:extLst>
      <p:ext uri="{BB962C8B-B14F-4D97-AF65-F5344CB8AC3E}">
        <p14:creationId xmlns:p14="http://schemas.microsoft.com/office/powerpoint/2010/main" val="27867680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28674" y="360000"/>
            <a:ext cx="7500939" cy="561600"/>
          </a:xfrm>
          <a:prstGeom prst="rect">
            <a:avLst/>
          </a:prstGeom>
        </p:spPr>
        <p:txBody>
          <a:bodyPr vert="horz" lIns="0" tIns="0" rIns="0" bIns="0" rtlCol="0" anchor="b" anchorCtr="0">
            <a:noAutofit/>
          </a:bodyPr>
          <a:lstStyle/>
          <a:p>
            <a:r>
              <a:rPr lang="en-GB"/>
              <a:t>Click to edit Master title style</a:t>
            </a:r>
            <a:endParaRPr lang="en-GB" dirty="0"/>
          </a:p>
        </p:txBody>
      </p:sp>
      <p:sp>
        <p:nvSpPr>
          <p:cNvPr id="3" name="Text Placeholder 2"/>
          <p:cNvSpPr>
            <a:spLocks noGrp="1"/>
          </p:cNvSpPr>
          <p:nvPr>
            <p:ph type="body" idx="1"/>
          </p:nvPr>
        </p:nvSpPr>
        <p:spPr>
          <a:xfrm>
            <a:off x="828675" y="1871551"/>
            <a:ext cx="7500938" cy="4096800"/>
          </a:xfrm>
          <a:prstGeom prst="rect">
            <a:avLst/>
          </a:prstGeom>
        </p:spPr>
        <p:txBody>
          <a:bodyPr vert="horz" lIns="0" tIns="0" rIns="0" bIns="0" rtlCol="0">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GB" dirty="0"/>
          </a:p>
        </p:txBody>
      </p:sp>
      <p:sp>
        <p:nvSpPr>
          <p:cNvPr id="11" name="Rectangle 10"/>
          <p:cNvSpPr/>
          <p:nvPr/>
        </p:nvSpPr>
        <p:spPr>
          <a:xfrm>
            <a:off x="0" y="6498000"/>
            <a:ext cx="9144000" cy="360000"/>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marL="727075" indent="0" algn="l"/>
            <a:r>
              <a:rPr lang="en-GB" sz="1000" b="1" dirty="0"/>
              <a:t>Trinity College Dublin, </a:t>
            </a:r>
            <a:r>
              <a:rPr lang="en-GB" sz="1000" dirty="0"/>
              <a:t>The University of Dublin</a:t>
            </a:r>
          </a:p>
        </p:txBody>
      </p:sp>
    </p:spTree>
    <p:extLst>
      <p:ext uri="{BB962C8B-B14F-4D97-AF65-F5344CB8AC3E}">
        <p14:creationId xmlns:p14="http://schemas.microsoft.com/office/powerpoint/2010/main" val="1071066575"/>
      </p:ext>
    </p:extLst>
  </p:cSld>
  <p:clrMap bg1="lt1" tx1="dk1" bg2="lt2" tx2="dk2" accent1="accent1" accent2="accent2" accent3="accent3" accent4="accent4" accent5="accent5" accent6="accent6" hlink="hlink" folHlink="folHlink"/>
  <p:sldLayoutIdLst>
    <p:sldLayoutId id="2147483649" r:id="rId1"/>
    <p:sldLayoutId id="2147483656" r:id="rId2"/>
    <p:sldLayoutId id="2147483657" r:id="rId3"/>
    <p:sldLayoutId id="2147483658" r:id="rId4"/>
    <p:sldLayoutId id="2147483659" r:id="rId5"/>
    <p:sldLayoutId id="2147483654" r:id="rId6"/>
    <p:sldLayoutId id="2147483661" r:id="rId7"/>
  </p:sldLayoutIdLst>
  <p:txStyles>
    <p:titleStyle>
      <a:lvl1pPr algn="l" defTabSz="914400" rtl="0" eaLnBrk="1" latinLnBrk="0" hangingPunct="1">
        <a:spcBef>
          <a:spcPct val="0"/>
        </a:spcBef>
        <a:buNone/>
        <a:defRPr sz="3600" b="0" kern="1200">
          <a:solidFill>
            <a:srgbClr val="0E73B9"/>
          </a:solidFill>
          <a:latin typeface="+mj-lt"/>
          <a:ea typeface="+mj-ea"/>
          <a:cs typeface="+mj-cs"/>
        </a:defRPr>
      </a:lvl1pPr>
    </p:titleStyle>
    <p:body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hyperlink" Target="https://www.iea.org/reports/global-energy-review-co2-emissions-in-2021-2"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Google Shape;217;p28">
            <a:extLst>
              <a:ext uri="{FF2B5EF4-FFF2-40B4-BE49-F238E27FC236}">
                <a16:creationId xmlns:a16="http://schemas.microsoft.com/office/drawing/2014/main" id="{D62CFA94-35DF-E4DC-1642-8F88FA1804BD}"/>
              </a:ext>
            </a:extLst>
          </p:cNvPr>
          <p:cNvPicPr preferRelativeResize="0"/>
          <p:nvPr/>
        </p:nvPicPr>
        <p:blipFill rotWithShape="1">
          <a:blip r:embed="rId2">
            <a:alphaModFix/>
          </a:blip>
          <a:srcRect l="12158" t="3523" r="28243" b="7941"/>
          <a:stretch/>
        </p:blipFill>
        <p:spPr>
          <a:xfrm>
            <a:off x="105507" y="3048244"/>
            <a:ext cx="3342000" cy="3310200"/>
          </a:xfrm>
          <a:prstGeom prst="ellipse">
            <a:avLst/>
          </a:prstGeom>
          <a:noFill/>
          <a:ln>
            <a:noFill/>
          </a:ln>
          <a:effectLst>
            <a:outerShdw blurRad="50800" dist="50800" dir="5400000" algn="ctr" rotWithShape="0">
              <a:schemeClr val="accent2"/>
            </a:outerShdw>
          </a:effectLst>
        </p:spPr>
      </p:pic>
      <p:sp>
        <p:nvSpPr>
          <p:cNvPr id="10" name="Text Placeholder 5">
            <a:extLst>
              <a:ext uri="{FF2B5EF4-FFF2-40B4-BE49-F238E27FC236}">
                <a16:creationId xmlns:a16="http://schemas.microsoft.com/office/drawing/2014/main" id="{A3C815B9-B843-F144-F79C-C6ABEC1232E5}"/>
              </a:ext>
            </a:extLst>
          </p:cNvPr>
          <p:cNvSpPr txBox="1">
            <a:spLocks/>
          </p:cNvSpPr>
          <p:nvPr/>
        </p:nvSpPr>
        <p:spPr>
          <a:xfrm>
            <a:off x="7842888" y="5944035"/>
            <a:ext cx="4679325" cy="979374"/>
          </a:xfrm>
          <a:prstGeom prst="rect">
            <a:avLst/>
          </a:prstGeom>
        </p:spPr>
        <p:txBody>
          <a:bodyPr vert="horz" lIns="0" tIns="0" rIns="0" bIns="0" rtlCol="0">
            <a:noAutofit/>
          </a:bodyPr>
          <a:lstStyle>
            <a:lvl1pPr marL="0" indent="0" algn="l" defTabSz="914400" rtl="0" eaLnBrk="1" latinLnBrk="0" hangingPunct="1">
              <a:spcBef>
                <a:spcPts val="0"/>
              </a:spcBef>
              <a:buFont typeface="Arial" pitchFamily="34" charset="0"/>
              <a:buNone/>
              <a:defRPr sz="1400" b="1" kern="1200">
                <a:solidFill>
                  <a:srgbClr val="005EAE"/>
                </a:solidFill>
                <a:latin typeface="+mn-lt"/>
                <a:ea typeface="+mn-ea"/>
                <a:cs typeface="+mn-cs"/>
              </a:defRPr>
            </a:lvl1pPr>
            <a:lvl2pPr marL="0" indent="0" algn="l" defTabSz="914400" rtl="0" eaLnBrk="1" latinLnBrk="0" hangingPunct="1">
              <a:spcBef>
                <a:spcPts val="0"/>
              </a:spcBef>
              <a:buClr>
                <a:schemeClr val="tx2"/>
              </a:buClr>
              <a:buFont typeface="Arial" pitchFamily="34" charset="0"/>
              <a:buNone/>
              <a:defRPr sz="1400" kern="1200">
                <a:solidFill>
                  <a:schemeClr val="accent2"/>
                </a:solidFill>
                <a:latin typeface="+mn-lt"/>
                <a:ea typeface="+mn-ea"/>
                <a:cs typeface="+mn-cs"/>
              </a:defRPr>
            </a:lvl2pPr>
            <a:lvl3pPr marL="0" indent="0" algn="l" defTabSz="914400" rtl="0" eaLnBrk="1" latinLnBrk="0" hangingPunct="1">
              <a:spcBef>
                <a:spcPts val="567"/>
              </a:spcBef>
              <a:buClr>
                <a:schemeClr val="tx2"/>
              </a:buClr>
              <a:buFont typeface="Arial" pitchFamily="34" charset="0"/>
              <a:buNone/>
              <a:defRPr sz="1400" kern="1200">
                <a:solidFill>
                  <a:schemeClr val="accent2"/>
                </a:solidFill>
                <a:latin typeface="+mn-lt"/>
                <a:ea typeface="+mn-ea"/>
                <a:cs typeface="+mn-cs"/>
              </a:defRPr>
            </a:lvl3pPr>
            <a:lvl4pPr marL="784225" indent="-201613" algn="l" defTabSz="914400" rtl="0" eaLnBrk="1" latinLnBrk="0" hangingPunct="1">
              <a:spcBef>
                <a:spcPts val="0"/>
              </a:spcBef>
              <a:buClr>
                <a:schemeClr val="tx2"/>
              </a:buClr>
              <a:buFont typeface="Minion Pro" pitchFamily="18" charset="0"/>
              <a:buChar char="‒"/>
              <a:defRPr sz="1400" kern="1200">
                <a:solidFill>
                  <a:schemeClr val="bg1"/>
                </a:solidFill>
                <a:latin typeface="+mn-lt"/>
                <a:ea typeface="+mn-ea"/>
                <a:cs typeface="+mn-cs"/>
              </a:defRPr>
            </a:lvl4pPr>
            <a:lvl5pPr marL="1000125" indent="-185738" algn="l" defTabSz="914400" rtl="0" eaLnBrk="1" latinLnBrk="0" hangingPunct="1">
              <a:spcBef>
                <a:spcPts val="0"/>
              </a:spcBef>
              <a:buClr>
                <a:schemeClr val="tx2"/>
              </a:buClr>
              <a:buFont typeface="Arial" pitchFamily="34" charset="0"/>
              <a:buChar char="»"/>
              <a:defRPr sz="14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a:t>Michael Sweeney</a:t>
            </a:r>
          </a:p>
          <a:p>
            <a:pPr lvl="2"/>
            <a:r>
              <a:rPr lang="en-GB"/>
              <a:t>Date 23/03/2023</a:t>
            </a:r>
            <a:endParaRPr lang="en-GB" dirty="0"/>
          </a:p>
        </p:txBody>
      </p:sp>
      <p:sp>
        <p:nvSpPr>
          <p:cNvPr id="13" name="Title 1">
            <a:extLst>
              <a:ext uri="{FF2B5EF4-FFF2-40B4-BE49-F238E27FC236}">
                <a16:creationId xmlns:a16="http://schemas.microsoft.com/office/drawing/2014/main" id="{E01C3B02-F4FD-3426-849A-BCC882544D19}"/>
              </a:ext>
            </a:extLst>
          </p:cNvPr>
          <p:cNvSpPr txBox="1">
            <a:spLocks/>
          </p:cNvSpPr>
          <p:nvPr/>
        </p:nvSpPr>
        <p:spPr>
          <a:xfrm>
            <a:off x="3645879" y="2839374"/>
            <a:ext cx="5797426" cy="1957754"/>
          </a:xfrm>
          <a:prstGeom prst="rect">
            <a:avLst/>
          </a:prstGeom>
        </p:spPr>
        <p:txBody>
          <a:bodyPr vert="horz" lIns="0" tIns="0" rIns="0" bIns="0" rtlCol="0" anchor="b" anchorCtr="0">
            <a:noAutofit/>
          </a:bodyPr>
          <a:lstStyle>
            <a:lvl1pPr algn="l" defTabSz="914400" rtl="0" eaLnBrk="1" latinLnBrk="0" hangingPunct="1">
              <a:spcBef>
                <a:spcPct val="0"/>
              </a:spcBef>
              <a:buNone/>
              <a:defRPr sz="3600" b="0" kern="1200">
                <a:solidFill>
                  <a:schemeClr val="accent2"/>
                </a:solidFill>
                <a:latin typeface="+mj-lt"/>
                <a:ea typeface="+mj-ea"/>
                <a:cs typeface="+mj-cs"/>
              </a:defRPr>
            </a:lvl1pPr>
          </a:lstStyle>
          <a:p>
            <a:r>
              <a:rPr lang="id" dirty="0"/>
              <a:t>Teaching </a:t>
            </a:r>
            <a:r>
              <a:rPr lang="en-IE" dirty="0"/>
              <a:t>about </a:t>
            </a:r>
            <a:r>
              <a:rPr lang="id" dirty="0"/>
              <a:t>the impact of transport on Ireland’s carbon emissions </a:t>
            </a:r>
            <a:endParaRPr lang="en-GB" dirty="0"/>
          </a:p>
        </p:txBody>
      </p:sp>
      <p:sp>
        <p:nvSpPr>
          <p:cNvPr id="16" name="Subtitle 2">
            <a:extLst>
              <a:ext uri="{FF2B5EF4-FFF2-40B4-BE49-F238E27FC236}">
                <a16:creationId xmlns:a16="http://schemas.microsoft.com/office/drawing/2014/main" id="{171BB3B7-F7E9-1C78-606C-D06668D6201A}"/>
              </a:ext>
            </a:extLst>
          </p:cNvPr>
          <p:cNvSpPr txBox="1">
            <a:spLocks/>
          </p:cNvSpPr>
          <p:nvPr/>
        </p:nvSpPr>
        <p:spPr>
          <a:xfrm>
            <a:off x="3645879" y="4814460"/>
            <a:ext cx="7500938" cy="361800"/>
          </a:xfrm>
          <a:prstGeom prst="rect">
            <a:avLst/>
          </a:prstGeom>
        </p:spPr>
        <p:txBody>
          <a:bodyPr vert="horz" lIns="0" tIns="0" rIns="0" bIns="0" rtlCol="0">
            <a:noAutofit/>
          </a:bodyPr>
          <a:lstStyle>
            <a:lvl1pPr marL="0" indent="0" algn="l" defTabSz="914400" rtl="0" eaLnBrk="1" latinLnBrk="0" hangingPunct="1">
              <a:spcBef>
                <a:spcPts val="1417"/>
              </a:spcBef>
              <a:buFont typeface="Arial" pitchFamily="34" charset="0"/>
              <a:buNone/>
              <a:defRPr sz="1400" b="0" kern="1200">
                <a:solidFill>
                  <a:schemeClr val="accent2"/>
                </a:solidFill>
                <a:latin typeface="+mn-lt"/>
                <a:ea typeface="+mn-ea"/>
                <a:cs typeface="+mn-cs"/>
              </a:defRPr>
            </a:lvl1pPr>
            <a:lvl2pPr marL="457200" indent="0" algn="ctr" defTabSz="914400" rtl="0" eaLnBrk="1" latinLnBrk="0" hangingPunct="1">
              <a:spcBef>
                <a:spcPts val="1134"/>
              </a:spcBef>
              <a:buClr>
                <a:schemeClr val="tx2"/>
              </a:buClr>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spcBef>
                <a:spcPts val="1134"/>
              </a:spcBef>
              <a:buClr>
                <a:schemeClr val="tx2"/>
              </a:buClr>
              <a:buFont typeface="Arial" pitchFamily="34" charset="0"/>
              <a:buNone/>
              <a:defRPr sz="2000" kern="1200">
                <a:solidFill>
                  <a:schemeClr val="tx1">
                    <a:tint val="75000"/>
                  </a:schemeClr>
                </a:solidFill>
                <a:latin typeface="+mn-lt"/>
                <a:ea typeface="+mn-ea"/>
                <a:cs typeface="+mn-cs"/>
              </a:defRPr>
            </a:lvl3pPr>
            <a:lvl4pPr marL="1371600" indent="0" algn="ctr" defTabSz="914400" rtl="0" eaLnBrk="1" latinLnBrk="0" hangingPunct="1">
              <a:spcBef>
                <a:spcPts val="1134"/>
              </a:spcBef>
              <a:buClr>
                <a:schemeClr val="tx2"/>
              </a:buClr>
              <a:buFont typeface="Minion Pro" pitchFamily="18"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ts val="1134"/>
              </a:spcBef>
              <a:buClr>
                <a:schemeClr val="tx2"/>
              </a:buClr>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r>
              <a:rPr lang="en-IE" dirty="0"/>
              <a:t>A Microworld Simulation</a:t>
            </a:r>
          </a:p>
        </p:txBody>
      </p:sp>
      <p:grpSp>
        <p:nvGrpSpPr>
          <p:cNvPr id="17" name="Google Shape;256;p28">
            <a:extLst>
              <a:ext uri="{FF2B5EF4-FFF2-40B4-BE49-F238E27FC236}">
                <a16:creationId xmlns:a16="http://schemas.microsoft.com/office/drawing/2014/main" id="{F535365C-0398-0D6F-25DF-4F0A7E8F84DC}"/>
              </a:ext>
            </a:extLst>
          </p:cNvPr>
          <p:cNvGrpSpPr/>
          <p:nvPr/>
        </p:nvGrpSpPr>
        <p:grpSpPr>
          <a:xfrm>
            <a:off x="7536592" y="4679863"/>
            <a:ext cx="631210" cy="630993"/>
            <a:chOff x="1122400" y="1402350"/>
            <a:chExt cx="654375" cy="654150"/>
          </a:xfrm>
          <a:solidFill>
            <a:schemeClr val="accent2"/>
          </a:solidFill>
        </p:grpSpPr>
        <p:sp>
          <p:nvSpPr>
            <p:cNvPr id="18" name="Google Shape;257;p28">
              <a:extLst>
                <a:ext uri="{FF2B5EF4-FFF2-40B4-BE49-F238E27FC236}">
                  <a16:creationId xmlns:a16="http://schemas.microsoft.com/office/drawing/2014/main" id="{69A4F847-773A-2EC4-7285-6CDF950D1F42}"/>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258;p28">
              <a:extLst>
                <a:ext uri="{FF2B5EF4-FFF2-40B4-BE49-F238E27FC236}">
                  <a16:creationId xmlns:a16="http://schemas.microsoft.com/office/drawing/2014/main" id="{4B64FB73-3C98-7D0B-C2CA-C069E388A5F0}"/>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59;p28">
              <a:extLst>
                <a:ext uri="{FF2B5EF4-FFF2-40B4-BE49-F238E27FC236}">
                  <a16:creationId xmlns:a16="http://schemas.microsoft.com/office/drawing/2014/main" id="{0002ACC7-C3D7-6640-33FC-5D70B3E6AC0F}"/>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60;p28">
              <a:extLst>
                <a:ext uri="{FF2B5EF4-FFF2-40B4-BE49-F238E27FC236}">
                  <a16:creationId xmlns:a16="http://schemas.microsoft.com/office/drawing/2014/main" id="{1572A9F9-F013-B13C-2F67-FCEBB64409F2}"/>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61;p28">
              <a:extLst>
                <a:ext uri="{FF2B5EF4-FFF2-40B4-BE49-F238E27FC236}">
                  <a16:creationId xmlns:a16="http://schemas.microsoft.com/office/drawing/2014/main" id="{146D7CE6-AC6F-F0E7-BFF0-A782DFBC7A00}"/>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62;p28">
              <a:extLst>
                <a:ext uri="{FF2B5EF4-FFF2-40B4-BE49-F238E27FC236}">
                  <a16:creationId xmlns:a16="http://schemas.microsoft.com/office/drawing/2014/main" id="{0813E4D9-66A0-C71F-758D-C6BA18A2A718}"/>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63;p28">
              <a:extLst>
                <a:ext uri="{FF2B5EF4-FFF2-40B4-BE49-F238E27FC236}">
                  <a16:creationId xmlns:a16="http://schemas.microsoft.com/office/drawing/2014/main" id="{07194C67-0AD0-09FD-66AB-9AC188A5BCB7}"/>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64;p28">
              <a:extLst>
                <a:ext uri="{FF2B5EF4-FFF2-40B4-BE49-F238E27FC236}">
                  <a16:creationId xmlns:a16="http://schemas.microsoft.com/office/drawing/2014/main" id="{6FB318C5-4D9D-270D-83B6-345495DC6654}"/>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5;p28">
              <a:extLst>
                <a:ext uri="{FF2B5EF4-FFF2-40B4-BE49-F238E27FC236}">
                  <a16:creationId xmlns:a16="http://schemas.microsoft.com/office/drawing/2014/main" id="{785CE78A-9F2D-416E-77E2-D2D2F39F445C}"/>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66;p28">
              <a:extLst>
                <a:ext uri="{FF2B5EF4-FFF2-40B4-BE49-F238E27FC236}">
                  <a16:creationId xmlns:a16="http://schemas.microsoft.com/office/drawing/2014/main" id="{2A64334E-6410-DF50-116F-57EF780321B2}"/>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67;p28">
              <a:extLst>
                <a:ext uri="{FF2B5EF4-FFF2-40B4-BE49-F238E27FC236}">
                  <a16:creationId xmlns:a16="http://schemas.microsoft.com/office/drawing/2014/main" id="{5D5A78BD-F8CA-AEB6-E8BF-34BBC5C38026}"/>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256;p28">
            <a:extLst>
              <a:ext uri="{FF2B5EF4-FFF2-40B4-BE49-F238E27FC236}">
                <a16:creationId xmlns:a16="http://schemas.microsoft.com/office/drawing/2014/main" id="{60E3F3E4-0E97-6A4D-F612-C150F172D7F3}"/>
              </a:ext>
            </a:extLst>
          </p:cNvPr>
          <p:cNvGrpSpPr/>
          <p:nvPr/>
        </p:nvGrpSpPr>
        <p:grpSpPr>
          <a:xfrm>
            <a:off x="2659792" y="3265903"/>
            <a:ext cx="631210" cy="630993"/>
            <a:chOff x="1122400" y="1402350"/>
            <a:chExt cx="654375" cy="654150"/>
          </a:xfrm>
          <a:solidFill>
            <a:schemeClr val="accent2"/>
          </a:solidFill>
        </p:grpSpPr>
        <p:sp>
          <p:nvSpPr>
            <p:cNvPr id="42" name="Google Shape;257;p28">
              <a:extLst>
                <a:ext uri="{FF2B5EF4-FFF2-40B4-BE49-F238E27FC236}">
                  <a16:creationId xmlns:a16="http://schemas.microsoft.com/office/drawing/2014/main" id="{58955DE9-8408-966E-B17A-3D10C601CA80}"/>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258;p28">
              <a:extLst>
                <a:ext uri="{FF2B5EF4-FFF2-40B4-BE49-F238E27FC236}">
                  <a16:creationId xmlns:a16="http://schemas.microsoft.com/office/drawing/2014/main" id="{7F98209F-13F2-F2BD-5AF4-A8D9D399FCB8}"/>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259;p28">
              <a:extLst>
                <a:ext uri="{FF2B5EF4-FFF2-40B4-BE49-F238E27FC236}">
                  <a16:creationId xmlns:a16="http://schemas.microsoft.com/office/drawing/2014/main" id="{B807640B-BA58-925F-21E2-0D9DA9C6792A}"/>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260;p28">
              <a:extLst>
                <a:ext uri="{FF2B5EF4-FFF2-40B4-BE49-F238E27FC236}">
                  <a16:creationId xmlns:a16="http://schemas.microsoft.com/office/drawing/2014/main" id="{8B36E8C8-F33F-F743-AAF4-795428BA75FB}"/>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261;p28">
              <a:extLst>
                <a:ext uri="{FF2B5EF4-FFF2-40B4-BE49-F238E27FC236}">
                  <a16:creationId xmlns:a16="http://schemas.microsoft.com/office/drawing/2014/main" id="{ABD224C0-39AB-6BCF-C9F6-1061C9A965A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262;p28">
              <a:extLst>
                <a:ext uri="{FF2B5EF4-FFF2-40B4-BE49-F238E27FC236}">
                  <a16:creationId xmlns:a16="http://schemas.microsoft.com/office/drawing/2014/main" id="{8BCE982F-8755-6B90-6326-91E5D6CB9D65}"/>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263;p28">
              <a:extLst>
                <a:ext uri="{FF2B5EF4-FFF2-40B4-BE49-F238E27FC236}">
                  <a16:creationId xmlns:a16="http://schemas.microsoft.com/office/drawing/2014/main" id="{B89D9591-271E-54A6-448C-738646117E4F}"/>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264;p28">
              <a:extLst>
                <a:ext uri="{FF2B5EF4-FFF2-40B4-BE49-F238E27FC236}">
                  <a16:creationId xmlns:a16="http://schemas.microsoft.com/office/drawing/2014/main" id="{764F9E0A-F00E-A8C5-2C8E-3D998AA5567C}"/>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265;p28">
              <a:extLst>
                <a:ext uri="{FF2B5EF4-FFF2-40B4-BE49-F238E27FC236}">
                  <a16:creationId xmlns:a16="http://schemas.microsoft.com/office/drawing/2014/main" id="{B0C9B446-2A5F-50DF-13C7-6F062C827BC8}"/>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266;p28">
              <a:extLst>
                <a:ext uri="{FF2B5EF4-FFF2-40B4-BE49-F238E27FC236}">
                  <a16:creationId xmlns:a16="http://schemas.microsoft.com/office/drawing/2014/main" id="{F04DC72C-42C2-8C54-F708-F5641FCBEAEA}"/>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267;p28">
              <a:extLst>
                <a:ext uri="{FF2B5EF4-FFF2-40B4-BE49-F238E27FC236}">
                  <a16:creationId xmlns:a16="http://schemas.microsoft.com/office/drawing/2014/main" id="{F1A08839-CB43-ABC4-FE77-EB4154DDBE2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256;p28">
            <a:extLst>
              <a:ext uri="{FF2B5EF4-FFF2-40B4-BE49-F238E27FC236}">
                <a16:creationId xmlns:a16="http://schemas.microsoft.com/office/drawing/2014/main" id="{8A1CA61F-7CA7-509C-1008-237212EAF767}"/>
              </a:ext>
            </a:extLst>
          </p:cNvPr>
          <p:cNvGrpSpPr/>
          <p:nvPr/>
        </p:nvGrpSpPr>
        <p:grpSpPr>
          <a:xfrm>
            <a:off x="3614713" y="5386944"/>
            <a:ext cx="631210" cy="630993"/>
            <a:chOff x="1122400" y="1402350"/>
            <a:chExt cx="654375" cy="654150"/>
          </a:xfrm>
          <a:solidFill>
            <a:schemeClr val="accent2"/>
          </a:solidFill>
        </p:grpSpPr>
        <p:sp>
          <p:nvSpPr>
            <p:cNvPr id="54" name="Google Shape;257;p28">
              <a:extLst>
                <a:ext uri="{FF2B5EF4-FFF2-40B4-BE49-F238E27FC236}">
                  <a16:creationId xmlns:a16="http://schemas.microsoft.com/office/drawing/2014/main" id="{FD64C048-C7E6-0187-2A45-B6BEBFAB97CE}"/>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258;p28">
              <a:extLst>
                <a:ext uri="{FF2B5EF4-FFF2-40B4-BE49-F238E27FC236}">
                  <a16:creationId xmlns:a16="http://schemas.microsoft.com/office/drawing/2014/main" id="{E2A45AA7-4AAF-147C-54A8-C33F2B05CC5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259;p28">
              <a:extLst>
                <a:ext uri="{FF2B5EF4-FFF2-40B4-BE49-F238E27FC236}">
                  <a16:creationId xmlns:a16="http://schemas.microsoft.com/office/drawing/2014/main" id="{AF088849-DCD1-E60B-FA6E-1E772087ED55}"/>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260;p28">
              <a:extLst>
                <a:ext uri="{FF2B5EF4-FFF2-40B4-BE49-F238E27FC236}">
                  <a16:creationId xmlns:a16="http://schemas.microsoft.com/office/drawing/2014/main" id="{2752690F-C611-3CAE-C989-C06B82BDA0E6}"/>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261;p28">
              <a:extLst>
                <a:ext uri="{FF2B5EF4-FFF2-40B4-BE49-F238E27FC236}">
                  <a16:creationId xmlns:a16="http://schemas.microsoft.com/office/drawing/2014/main" id="{7664AC24-46FA-BCAA-D29B-E004E87AB08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262;p28">
              <a:extLst>
                <a:ext uri="{FF2B5EF4-FFF2-40B4-BE49-F238E27FC236}">
                  <a16:creationId xmlns:a16="http://schemas.microsoft.com/office/drawing/2014/main" id="{F313FECE-A150-6980-6248-4DD5EDB9FB72}"/>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263;p28">
              <a:extLst>
                <a:ext uri="{FF2B5EF4-FFF2-40B4-BE49-F238E27FC236}">
                  <a16:creationId xmlns:a16="http://schemas.microsoft.com/office/drawing/2014/main" id="{E44A54DD-10A9-3745-12A7-D9149E35DEC0}"/>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264;p28">
              <a:extLst>
                <a:ext uri="{FF2B5EF4-FFF2-40B4-BE49-F238E27FC236}">
                  <a16:creationId xmlns:a16="http://schemas.microsoft.com/office/drawing/2014/main" id="{B8E6C80F-3975-015C-B6F7-EB2C75CEC885}"/>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265;p28">
              <a:extLst>
                <a:ext uri="{FF2B5EF4-FFF2-40B4-BE49-F238E27FC236}">
                  <a16:creationId xmlns:a16="http://schemas.microsoft.com/office/drawing/2014/main" id="{93794977-EE1D-8329-504B-0D4B6FB05373}"/>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266;p28">
              <a:extLst>
                <a:ext uri="{FF2B5EF4-FFF2-40B4-BE49-F238E27FC236}">
                  <a16:creationId xmlns:a16="http://schemas.microsoft.com/office/drawing/2014/main" id="{CE6C60C0-33B0-45D4-F9E4-B3BBB0389DA9}"/>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267;p28">
              <a:extLst>
                <a:ext uri="{FF2B5EF4-FFF2-40B4-BE49-F238E27FC236}">
                  <a16:creationId xmlns:a16="http://schemas.microsoft.com/office/drawing/2014/main" id="{33F1FEEC-4B29-BD1A-5AF0-4A59DBD21621}"/>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TextBox 69">
            <a:extLst>
              <a:ext uri="{FF2B5EF4-FFF2-40B4-BE49-F238E27FC236}">
                <a16:creationId xmlns:a16="http://schemas.microsoft.com/office/drawing/2014/main" id="{06480EBD-DF70-0B19-7C31-88ACBA6048F0}"/>
              </a:ext>
            </a:extLst>
          </p:cNvPr>
          <p:cNvSpPr txBox="1"/>
          <p:nvPr/>
        </p:nvSpPr>
        <p:spPr>
          <a:xfrm>
            <a:off x="4441778" y="5471951"/>
            <a:ext cx="2263367" cy="369332"/>
          </a:xfrm>
          <a:prstGeom prst="rect">
            <a:avLst/>
          </a:prstGeom>
          <a:noFill/>
        </p:spPr>
        <p:txBody>
          <a:bodyPr wrap="square" rtlCol="0">
            <a:spAutoFit/>
          </a:bodyPr>
          <a:lstStyle/>
          <a:p>
            <a:r>
              <a:rPr lang="en-IE" dirty="0">
                <a:solidFill>
                  <a:srgbClr val="005EAE"/>
                </a:solidFill>
              </a:rPr>
              <a:t>BA Final Year Project</a:t>
            </a:r>
          </a:p>
        </p:txBody>
      </p:sp>
    </p:spTree>
    <p:extLst>
      <p:ext uri="{BB962C8B-B14F-4D97-AF65-F5344CB8AC3E}">
        <p14:creationId xmlns:p14="http://schemas.microsoft.com/office/powerpoint/2010/main" val="17727920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8707AF-54C9-5A39-D958-2093EAC6557C}"/>
              </a:ext>
            </a:extLst>
          </p:cNvPr>
          <p:cNvSpPr>
            <a:spLocks noGrp="1"/>
          </p:cNvSpPr>
          <p:nvPr>
            <p:ph type="title"/>
          </p:nvPr>
        </p:nvSpPr>
        <p:spPr/>
        <p:txBody>
          <a:bodyPr/>
          <a:lstStyle/>
          <a:p>
            <a:r>
              <a:rPr lang="en-GB" dirty="0"/>
              <a:t>User Interface/Design</a:t>
            </a:r>
          </a:p>
        </p:txBody>
      </p:sp>
      <p:pic>
        <p:nvPicPr>
          <p:cNvPr id="7" name="Picture 6" descr="Timeline&#10;&#10;Description automatically generated">
            <a:extLst>
              <a:ext uri="{FF2B5EF4-FFF2-40B4-BE49-F238E27FC236}">
                <a16:creationId xmlns:a16="http://schemas.microsoft.com/office/drawing/2014/main" id="{D5319846-0CD3-C958-60B0-E7701D4937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374" y="1258074"/>
            <a:ext cx="9069252" cy="5239926"/>
          </a:xfrm>
          <a:prstGeom prst="rect">
            <a:avLst/>
          </a:prstGeom>
          <a:ln w="57150">
            <a:solidFill>
              <a:srgbClr val="005EAE"/>
            </a:solidFill>
          </a:ln>
        </p:spPr>
      </p:pic>
    </p:spTree>
    <p:extLst>
      <p:ext uri="{BB962C8B-B14F-4D97-AF65-F5344CB8AC3E}">
        <p14:creationId xmlns:p14="http://schemas.microsoft.com/office/powerpoint/2010/main" val="4617066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E4999D-981C-9933-53F9-71728D059957}"/>
              </a:ext>
            </a:extLst>
          </p:cNvPr>
          <p:cNvSpPr>
            <a:spLocks noGrp="1"/>
          </p:cNvSpPr>
          <p:nvPr>
            <p:ph type="title"/>
          </p:nvPr>
        </p:nvSpPr>
        <p:spPr/>
        <p:txBody>
          <a:bodyPr/>
          <a:lstStyle/>
          <a:p>
            <a:r>
              <a:rPr lang="en-GB" dirty="0"/>
              <a:t>Technical Architecture</a:t>
            </a:r>
            <a:endParaRPr lang="en-IE" dirty="0"/>
          </a:p>
        </p:txBody>
      </p:sp>
      <p:pic>
        <p:nvPicPr>
          <p:cNvPr id="2050" name="Picture 2" descr="&quot;React­JS&quot; Stickers by react | Redbubble">
            <a:extLst>
              <a:ext uri="{FF2B5EF4-FFF2-40B4-BE49-F238E27FC236}">
                <a16:creationId xmlns:a16="http://schemas.microsoft.com/office/drawing/2014/main" id="{30AC67E3-FB6E-7BF0-A1FC-C4BF23F4C6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80613" y="640800"/>
            <a:ext cx="2567344" cy="2567344"/>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tHub - plouc/nivo: nivo provides a rich set of dataviz components, built  on top of the awesome d3 and React libraries">
            <a:extLst>
              <a:ext uri="{FF2B5EF4-FFF2-40B4-BE49-F238E27FC236}">
                <a16:creationId xmlns:a16="http://schemas.microsoft.com/office/drawing/2014/main" id="{9D2AB781-F686-7737-C648-8DB919D8E2E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674" y="924947"/>
            <a:ext cx="3600451" cy="113347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MUI: The React component library you always wanted">
            <a:extLst>
              <a:ext uri="{FF2B5EF4-FFF2-40B4-BE49-F238E27FC236}">
                <a16:creationId xmlns:a16="http://schemas.microsoft.com/office/drawing/2014/main" id="{E327F6D9-E346-334A-E07A-0B4B85A96AC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59346" y="3878686"/>
            <a:ext cx="2860708" cy="286070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GitHub - atlassian/react-beautiful-dnd: Beautiful and accessible drag and  drop for lists with React">
            <a:extLst>
              <a:ext uri="{FF2B5EF4-FFF2-40B4-BE49-F238E27FC236}">
                <a16:creationId xmlns:a16="http://schemas.microsoft.com/office/drawing/2014/main" id="{239E4A07-E67E-3513-9854-3DB39C12DAD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316895" y="4328719"/>
            <a:ext cx="3333750" cy="2286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Icon Request: fa-javascript OR fa-js · Issue #11419 · FortAwesome/Font ...">
            <a:extLst>
              <a:ext uri="{FF2B5EF4-FFF2-40B4-BE49-F238E27FC236}">
                <a16:creationId xmlns:a16="http://schemas.microsoft.com/office/drawing/2014/main" id="{8FA6AC62-711A-8766-76C3-076113A282FF}"/>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3339427" y="2481747"/>
            <a:ext cx="2479432" cy="1452793"/>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7DF392B6-B502-B42A-5AFC-F9B1BF388CF6}"/>
              </a:ext>
            </a:extLst>
          </p:cNvPr>
          <p:cNvSpPr txBox="1"/>
          <p:nvPr/>
        </p:nvSpPr>
        <p:spPr>
          <a:xfrm>
            <a:off x="740444" y="2793340"/>
            <a:ext cx="2417885" cy="923330"/>
          </a:xfrm>
          <a:prstGeom prst="rect">
            <a:avLst/>
          </a:prstGeom>
          <a:noFill/>
          <a:ln>
            <a:solidFill>
              <a:schemeClr val="accent4"/>
            </a:solidFill>
          </a:ln>
        </p:spPr>
        <p:txBody>
          <a:bodyPr wrap="square">
            <a:spAutoFit/>
          </a:bodyPr>
          <a:lstStyle/>
          <a:p>
            <a:r>
              <a:rPr lang="en-IE" dirty="0"/>
              <a:t>Calculating Emissions = KM * Frequency * CO2 emissions per KM</a:t>
            </a:r>
          </a:p>
        </p:txBody>
      </p:sp>
    </p:spTree>
    <p:extLst>
      <p:ext uri="{BB962C8B-B14F-4D97-AF65-F5344CB8AC3E}">
        <p14:creationId xmlns:p14="http://schemas.microsoft.com/office/powerpoint/2010/main" val="8878839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Google Shape;516;p34">
            <a:extLst>
              <a:ext uri="{FF2B5EF4-FFF2-40B4-BE49-F238E27FC236}">
                <a16:creationId xmlns:a16="http://schemas.microsoft.com/office/drawing/2014/main" id="{EC5FBF8B-8A03-C01B-BD47-6B1863BC6840}"/>
              </a:ext>
            </a:extLst>
          </p:cNvPr>
          <p:cNvSpPr/>
          <p:nvPr/>
        </p:nvSpPr>
        <p:spPr>
          <a:xfrm>
            <a:off x="1998807" y="495915"/>
            <a:ext cx="5146386" cy="5040600"/>
          </a:xfrm>
          <a:prstGeom prst="ellipse">
            <a:avLst/>
          </a:prstGeom>
          <a:solidFill>
            <a:srgbClr val="005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6;p30">
            <a:extLst>
              <a:ext uri="{FF2B5EF4-FFF2-40B4-BE49-F238E27FC236}">
                <a16:creationId xmlns:a16="http://schemas.microsoft.com/office/drawing/2014/main" id="{F805DF52-400C-0ADA-BA9C-3C8A34E7D017}"/>
              </a:ext>
            </a:extLst>
          </p:cNvPr>
          <p:cNvSpPr txBox="1">
            <a:spLocks noGrp="1"/>
          </p:cNvSpPr>
          <p:nvPr>
            <p:ph type="title"/>
          </p:nvPr>
        </p:nvSpPr>
        <p:spPr>
          <a:xfrm>
            <a:off x="2409744" y="1872764"/>
            <a:ext cx="4324512" cy="2113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E" sz="6600" b="1" dirty="0">
                <a:solidFill>
                  <a:schemeClr val="bg1"/>
                </a:solidFill>
              </a:rPr>
              <a:t>Microworld Demo</a:t>
            </a:r>
            <a:endParaRPr sz="6600" b="1" dirty="0">
              <a:solidFill>
                <a:schemeClr val="bg1"/>
              </a:solidFill>
            </a:endParaRPr>
          </a:p>
        </p:txBody>
      </p:sp>
      <p:grpSp>
        <p:nvGrpSpPr>
          <p:cNvPr id="55" name="Google Shape;328;p30">
            <a:extLst>
              <a:ext uri="{FF2B5EF4-FFF2-40B4-BE49-F238E27FC236}">
                <a16:creationId xmlns:a16="http://schemas.microsoft.com/office/drawing/2014/main" id="{838F7A3C-5D99-1104-9801-460C454B2BB4}"/>
              </a:ext>
            </a:extLst>
          </p:cNvPr>
          <p:cNvGrpSpPr/>
          <p:nvPr/>
        </p:nvGrpSpPr>
        <p:grpSpPr>
          <a:xfrm>
            <a:off x="2746680" y="635703"/>
            <a:ext cx="719943" cy="719696"/>
            <a:chOff x="1122400" y="1402350"/>
            <a:chExt cx="654375" cy="654150"/>
          </a:xfrm>
        </p:grpSpPr>
        <p:sp>
          <p:nvSpPr>
            <p:cNvPr id="56" name="Google Shape;329;p30">
              <a:extLst>
                <a:ext uri="{FF2B5EF4-FFF2-40B4-BE49-F238E27FC236}">
                  <a16:creationId xmlns:a16="http://schemas.microsoft.com/office/drawing/2014/main" id="{DCBD50C1-9D73-A3C2-2B83-E68D6BDEFB69}"/>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0;p30">
              <a:extLst>
                <a:ext uri="{FF2B5EF4-FFF2-40B4-BE49-F238E27FC236}">
                  <a16:creationId xmlns:a16="http://schemas.microsoft.com/office/drawing/2014/main" id="{41EDF3AD-2839-F94E-B6F4-D9C773F67D4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31;p30">
              <a:extLst>
                <a:ext uri="{FF2B5EF4-FFF2-40B4-BE49-F238E27FC236}">
                  <a16:creationId xmlns:a16="http://schemas.microsoft.com/office/drawing/2014/main" id="{0A054903-9429-B433-5391-9D03D293E046}"/>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32;p30">
              <a:extLst>
                <a:ext uri="{FF2B5EF4-FFF2-40B4-BE49-F238E27FC236}">
                  <a16:creationId xmlns:a16="http://schemas.microsoft.com/office/drawing/2014/main" id="{D95DEDA9-2C95-4426-471B-4D6F3298F3DE}"/>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33;p30">
              <a:extLst>
                <a:ext uri="{FF2B5EF4-FFF2-40B4-BE49-F238E27FC236}">
                  <a16:creationId xmlns:a16="http://schemas.microsoft.com/office/drawing/2014/main" id="{E89129F7-13FA-5679-B8EA-D805CA6BDAB7}"/>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34;p30">
              <a:extLst>
                <a:ext uri="{FF2B5EF4-FFF2-40B4-BE49-F238E27FC236}">
                  <a16:creationId xmlns:a16="http://schemas.microsoft.com/office/drawing/2014/main" id="{3FA61041-6104-1F9D-2472-B5709191E09E}"/>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35;p30">
              <a:extLst>
                <a:ext uri="{FF2B5EF4-FFF2-40B4-BE49-F238E27FC236}">
                  <a16:creationId xmlns:a16="http://schemas.microsoft.com/office/drawing/2014/main" id="{E29DDD53-70E0-5357-D7F7-A3D0CCEC5246}"/>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36;p30">
              <a:extLst>
                <a:ext uri="{FF2B5EF4-FFF2-40B4-BE49-F238E27FC236}">
                  <a16:creationId xmlns:a16="http://schemas.microsoft.com/office/drawing/2014/main" id="{1DAE32A9-5BCB-1A4D-A056-F8CBA132931E}"/>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7;p30">
              <a:extLst>
                <a:ext uri="{FF2B5EF4-FFF2-40B4-BE49-F238E27FC236}">
                  <a16:creationId xmlns:a16="http://schemas.microsoft.com/office/drawing/2014/main" id="{FACB19B3-1BA3-9E17-0AFD-84305017AB5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8;p30">
              <a:extLst>
                <a:ext uri="{FF2B5EF4-FFF2-40B4-BE49-F238E27FC236}">
                  <a16:creationId xmlns:a16="http://schemas.microsoft.com/office/drawing/2014/main" id="{EBE1E12A-3BF7-CA75-F144-1A9CC6495D28}"/>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9;p30">
              <a:extLst>
                <a:ext uri="{FF2B5EF4-FFF2-40B4-BE49-F238E27FC236}">
                  <a16:creationId xmlns:a16="http://schemas.microsoft.com/office/drawing/2014/main" id="{88BD4A4A-B063-EB11-13D9-166731ED71C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340;p30">
            <a:extLst>
              <a:ext uri="{FF2B5EF4-FFF2-40B4-BE49-F238E27FC236}">
                <a16:creationId xmlns:a16="http://schemas.microsoft.com/office/drawing/2014/main" id="{E2D48B3B-D1F4-931D-1D7F-0B9F795E7C16}"/>
              </a:ext>
            </a:extLst>
          </p:cNvPr>
          <p:cNvGrpSpPr/>
          <p:nvPr/>
        </p:nvGrpSpPr>
        <p:grpSpPr>
          <a:xfrm>
            <a:off x="585048" y="4628513"/>
            <a:ext cx="728965" cy="687904"/>
            <a:chOff x="1122400" y="1402350"/>
            <a:chExt cx="654375" cy="654150"/>
          </a:xfrm>
          <a:solidFill>
            <a:schemeClr val="accent2"/>
          </a:solidFill>
        </p:grpSpPr>
        <p:sp>
          <p:nvSpPr>
            <p:cNvPr id="68" name="Google Shape;341;p30">
              <a:extLst>
                <a:ext uri="{FF2B5EF4-FFF2-40B4-BE49-F238E27FC236}">
                  <a16:creationId xmlns:a16="http://schemas.microsoft.com/office/drawing/2014/main" id="{454E6303-A016-ADB4-8D94-B2715EC9B19C}"/>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2;p30">
              <a:extLst>
                <a:ext uri="{FF2B5EF4-FFF2-40B4-BE49-F238E27FC236}">
                  <a16:creationId xmlns:a16="http://schemas.microsoft.com/office/drawing/2014/main" id="{73DBE847-EEB1-E936-4EA5-8655E6E32685}"/>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3;p30">
              <a:extLst>
                <a:ext uri="{FF2B5EF4-FFF2-40B4-BE49-F238E27FC236}">
                  <a16:creationId xmlns:a16="http://schemas.microsoft.com/office/drawing/2014/main" id="{D15AFE9A-FFB4-D32F-6FFA-D040A8223258}"/>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4;p30">
              <a:extLst>
                <a:ext uri="{FF2B5EF4-FFF2-40B4-BE49-F238E27FC236}">
                  <a16:creationId xmlns:a16="http://schemas.microsoft.com/office/drawing/2014/main" id="{D6C140F7-AA02-5480-D9F2-54C9A9DB3EF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5;p30">
              <a:extLst>
                <a:ext uri="{FF2B5EF4-FFF2-40B4-BE49-F238E27FC236}">
                  <a16:creationId xmlns:a16="http://schemas.microsoft.com/office/drawing/2014/main" id="{8194716B-BB99-CCD6-7CE6-7E3BC5B7EBA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6;p30">
              <a:extLst>
                <a:ext uri="{FF2B5EF4-FFF2-40B4-BE49-F238E27FC236}">
                  <a16:creationId xmlns:a16="http://schemas.microsoft.com/office/drawing/2014/main" id="{EACC379D-5933-AB4C-A805-71566736EECF}"/>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7;p30">
              <a:extLst>
                <a:ext uri="{FF2B5EF4-FFF2-40B4-BE49-F238E27FC236}">
                  <a16:creationId xmlns:a16="http://schemas.microsoft.com/office/drawing/2014/main" id="{75B32866-DA0C-4DEE-5CAA-7BF4D119953D}"/>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p30">
              <a:extLst>
                <a:ext uri="{FF2B5EF4-FFF2-40B4-BE49-F238E27FC236}">
                  <a16:creationId xmlns:a16="http://schemas.microsoft.com/office/drawing/2014/main" id="{B143FB69-3975-6513-0D05-71C7DF52B846}"/>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9;p30">
              <a:extLst>
                <a:ext uri="{FF2B5EF4-FFF2-40B4-BE49-F238E27FC236}">
                  <a16:creationId xmlns:a16="http://schemas.microsoft.com/office/drawing/2014/main" id="{FB72B138-B725-0629-8D74-84D290B25EE4}"/>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0;p30">
              <a:extLst>
                <a:ext uri="{FF2B5EF4-FFF2-40B4-BE49-F238E27FC236}">
                  <a16:creationId xmlns:a16="http://schemas.microsoft.com/office/drawing/2014/main" id="{6E55C297-BAFA-6D10-C8A0-46ED796BCA05}"/>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51;p30">
              <a:extLst>
                <a:ext uri="{FF2B5EF4-FFF2-40B4-BE49-F238E27FC236}">
                  <a16:creationId xmlns:a16="http://schemas.microsoft.com/office/drawing/2014/main" id="{97E91719-1222-96F2-DD20-A6B13A066DDB}"/>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52;p30">
            <a:extLst>
              <a:ext uri="{FF2B5EF4-FFF2-40B4-BE49-F238E27FC236}">
                <a16:creationId xmlns:a16="http://schemas.microsoft.com/office/drawing/2014/main" id="{7BECB41C-6128-691E-A40A-8CBAEDE5265C}"/>
              </a:ext>
            </a:extLst>
          </p:cNvPr>
          <p:cNvGrpSpPr/>
          <p:nvPr/>
        </p:nvGrpSpPr>
        <p:grpSpPr>
          <a:xfrm>
            <a:off x="7660937" y="662038"/>
            <a:ext cx="586388" cy="628037"/>
            <a:chOff x="1122400" y="1402350"/>
            <a:chExt cx="654375" cy="654150"/>
          </a:xfrm>
          <a:solidFill>
            <a:schemeClr val="tx2"/>
          </a:solidFill>
        </p:grpSpPr>
        <p:sp>
          <p:nvSpPr>
            <p:cNvPr id="80" name="Google Shape;353;p30">
              <a:extLst>
                <a:ext uri="{FF2B5EF4-FFF2-40B4-BE49-F238E27FC236}">
                  <a16:creationId xmlns:a16="http://schemas.microsoft.com/office/drawing/2014/main" id="{EF5CF932-24A9-5DBE-FE8E-547CA8756C3A}"/>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54;p30">
              <a:extLst>
                <a:ext uri="{FF2B5EF4-FFF2-40B4-BE49-F238E27FC236}">
                  <a16:creationId xmlns:a16="http://schemas.microsoft.com/office/drawing/2014/main" id="{8C283151-53D1-6310-5AE7-2409ACE38A53}"/>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55;p30">
              <a:extLst>
                <a:ext uri="{FF2B5EF4-FFF2-40B4-BE49-F238E27FC236}">
                  <a16:creationId xmlns:a16="http://schemas.microsoft.com/office/drawing/2014/main" id="{28D0E5D3-B274-AF17-50F2-46429C6896AE}"/>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56;p30">
              <a:extLst>
                <a:ext uri="{FF2B5EF4-FFF2-40B4-BE49-F238E27FC236}">
                  <a16:creationId xmlns:a16="http://schemas.microsoft.com/office/drawing/2014/main" id="{85BDF581-316C-C545-299A-2DDC35CD2256}"/>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57;p30">
              <a:extLst>
                <a:ext uri="{FF2B5EF4-FFF2-40B4-BE49-F238E27FC236}">
                  <a16:creationId xmlns:a16="http://schemas.microsoft.com/office/drawing/2014/main" id="{21E87897-A9AD-72E8-3125-1A2A27547BFB}"/>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58;p30">
              <a:extLst>
                <a:ext uri="{FF2B5EF4-FFF2-40B4-BE49-F238E27FC236}">
                  <a16:creationId xmlns:a16="http://schemas.microsoft.com/office/drawing/2014/main" id="{7A8DFD0B-F14A-608B-0304-0B39DA218B76}"/>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59;p30">
              <a:extLst>
                <a:ext uri="{FF2B5EF4-FFF2-40B4-BE49-F238E27FC236}">
                  <a16:creationId xmlns:a16="http://schemas.microsoft.com/office/drawing/2014/main" id="{8866EA1C-F19E-951E-38F0-3517550FE792}"/>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0;p30">
              <a:extLst>
                <a:ext uri="{FF2B5EF4-FFF2-40B4-BE49-F238E27FC236}">
                  <a16:creationId xmlns:a16="http://schemas.microsoft.com/office/drawing/2014/main" id="{01977941-B6C8-8A12-1D44-FAD220754AC3}"/>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1;p30">
              <a:extLst>
                <a:ext uri="{FF2B5EF4-FFF2-40B4-BE49-F238E27FC236}">
                  <a16:creationId xmlns:a16="http://schemas.microsoft.com/office/drawing/2014/main" id="{E9B7DF86-5D33-00D6-158D-880294D1D5D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2;p30">
              <a:extLst>
                <a:ext uri="{FF2B5EF4-FFF2-40B4-BE49-F238E27FC236}">
                  <a16:creationId xmlns:a16="http://schemas.microsoft.com/office/drawing/2014/main" id="{E60CE507-F995-4AE5-D961-D88C61B4EFC0}"/>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3;p30">
              <a:extLst>
                <a:ext uri="{FF2B5EF4-FFF2-40B4-BE49-F238E27FC236}">
                  <a16:creationId xmlns:a16="http://schemas.microsoft.com/office/drawing/2014/main" id="{F3DCE763-1983-5D40-7C84-A14E0CBE973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364;p30">
            <a:extLst>
              <a:ext uri="{FF2B5EF4-FFF2-40B4-BE49-F238E27FC236}">
                <a16:creationId xmlns:a16="http://schemas.microsoft.com/office/drawing/2014/main" id="{F4908FDB-F052-1C43-6AD0-5D09C564B11D}"/>
              </a:ext>
            </a:extLst>
          </p:cNvPr>
          <p:cNvGrpSpPr/>
          <p:nvPr/>
        </p:nvGrpSpPr>
        <p:grpSpPr>
          <a:xfrm>
            <a:off x="5602773" y="4972370"/>
            <a:ext cx="465719" cy="465559"/>
            <a:chOff x="1122400" y="1402350"/>
            <a:chExt cx="654375" cy="654150"/>
          </a:xfrm>
        </p:grpSpPr>
        <p:sp>
          <p:nvSpPr>
            <p:cNvPr id="92" name="Google Shape;365;p30">
              <a:extLst>
                <a:ext uri="{FF2B5EF4-FFF2-40B4-BE49-F238E27FC236}">
                  <a16:creationId xmlns:a16="http://schemas.microsoft.com/office/drawing/2014/main" id="{94325A13-D06D-FAC2-58D2-E1CA85622CF1}"/>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6;p30">
              <a:extLst>
                <a:ext uri="{FF2B5EF4-FFF2-40B4-BE49-F238E27FC236}">
                  <a16:creationId xmlns:a16="http://schemas.microsoft.com/office/drawing/2014/main" id="{4B5F651F-D12D-4618-92E3-FB2EF3C4FAC7}"/>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p30">
              <a:extLst>
                <a:ext uri="{FF2B5EF4-FFF2-40B4-BE49-F238E27FC236}">
                  <a16:creationId xmlns:a16="http://schemas.microsoft.com/office/drawing/2014/main" id="{C4B423CB-9195-E89B-7815-36E6612830B3}"/>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8;p30">
              <a:extLst>
                <a:ext uri="{FF2B5EF4-FFF2-40B4-BE49-F238E27FC236}">
                  <a16:creationId xmlns:a16="http://schemas.microsoft.com/office/drawing/2014/main" id="{405592AA-C5FB-D3A5-23C4-32244E874BC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9;p30">
              <a:extLst>
                <a:ext uri="{FF2B5EF4-FFF2-40B4-BE49-F238E27FC236}">
                  <a16:creationId xmlns:a16="http://schemas.microsoft.com/office/drawing/2014/main" id="{D430783A-98EE-40FD-E429-0B0B94EA3804}"/>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0;p30">
              <a:extLst>
                <a:ext uri="{FF2B5EF4-FFF2-40B4-BE49-F238E27FC236}">
                  <a16:creationId xmlns:a16="http://schemas.microsoft.com/office/drawing/2014/main" id="{59868131-AFFE-B23C-F06C-7F56D2CDE91A}"/>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p30">
              <a:extLst>
                <a:ext uri="{FF2B5EF4-FFF2-40B4-BE49-F238E27FC236}">
                  <a16:creationId xmlns:a16="http://schemas.microsoft.com/office/drawing/2014/main" id="{A91CF70C-5BE3-1CAF-692D-ECB175669B23}"/>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2;p30">
              <a:extLst>
                <a:ext uri="{FF2B5EF4-FFF2-40B4-BE49-F238E27FC236}">
                  <a16:creationId xmlns:a16="http://schemas.microsoft.com/office/drawing/2014/main" id="{855DDCE6-F128-B43C-4D05-88EEAED3304C}"/>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3;p30">
              <a:extLst>
                <a:ext uri="{FF2B5EF4-FFF2-40B4-BE49-F238E27FC236}">
                  <a16:creationId xmlns:a16="http://schemas.microsoft.com/office/drawing/2014/main" id="{349E7671-5C3F-D71D-68C8-321F2818A655}"/>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4;p30">
              <a:extLst>
                <a:ext uri="{FF2B5EF4-FFF2-40B4-BE49-F238E27FC236}">
                  <a16:creationId xmlns:a16="http://schemas.microsoft.com/office/drawing/2014/main" id="{7A21DCD5-5F42-72CA-64F9-B083F50BF9D4}"/>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5;p30">
              <a:extLst>
                <a:ext uri="{FF2B5EF4-FFF2-40B4-BE49-F238E27FC236}">
                  <a16:creationId xmlns:a16="http://schemas.microsoft.com/office/drawing/2014/main" id="{7B4AD2EE-90A5-2669-65E9-69DCABB224D3}"/>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Block Arc 102">
            <a:extLst>
              <a:ext uri="{FF2B5EF4-FFF2-40B4-BE49-F238E27FC236}">
                <a16:creationId xmlns:a16="http://schemas.microsoft.com/office/drawing/2014/main" id="{318EBC57-3997-4B89-D89D-890CFB96D6E4}"/>
              </a:ext>
            </a:extLst>
          </p:cNvPr>
          <p:cNvSpPr/>
          <p:nvPr/>
        </p:nvSpPr>
        <p:spPr>
          <a:xfrm rot="8801712">
            <a:off x="-570641" y="-491925"/>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04" name="Block Arc 103">
            <a:extLst>
              <a:ext uri="{FF2B5EF4-FFF2-40B4-BE49-F238E27FC236}">
                <a16:creationId xmlns:a16="http://schemas.microsoft.com/office/drawing/2014/main" id="{00DAF325-BCAE-DD7F-9A25-5EA060EA518C}"/>
              </a:ext>
            </a:extLst>
          </p:cNvPr>
          <p:cNvSpPr/>
          <p:nvPr/>
        </p:nvSpPr>
        <p:spPr>
          <a:xfrm rot="19901632">
            <a:off x="7423957" y="4741827"/>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Tree>
    <p:extLst>
      <p:ext uri="{BB962C8B-B14F-4D97-AF65-F5344CB8AC3E}">
        <p14:creationId xmlns:p14="http://schemas.microsoft.com/office/powerpoint/2010/main" val="41762009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F539A-8E93-18C0-C893-0AEE41AADEBA}"/>
              </a:ext>
            </a:extLst>
          </p:cNvPr>
          <p:cNvSpPr>
            <a:spLocks noGrp="1"/>
          </p:cNvSpPr>
          <p:nvPr>
            <p:ph type="title"/>
          </p:nvPr>
        </p:nvSpPr>
        <p:spPr/>
        <p:txBody>
          <a:bodyPr/>
          <a:lstStyle/>
          <a:p>
            <a:r>
              <a:rPr lang="en-GB" dirty="0">
                <a:solidFill>
                  <a:srgbClr val="005EAE"/>
                </a:solidFill>
              </a:rPr>
              <a:t>Evaluation</a:t>
            </a:r>
          </a:p>
        </p:txBody>
      </p:sp>
      <p:sp>
        <p:nvSpPr>
          <p:cNvPr id="4" name="Text Placeholder 3">
            <a:extLst>
              <a:ext uri="{FF2B5EF4-FFF2-40B4-BE49-F238E27FC236}">
                <a16:creationId xmlns:a16="http://schemas.microsoft.com/office/drawing/2014/main" id="{E4F5E344-C0DB-DE39-7E49-D9B2C91290D4}"/>
              </a:ext>
            </a:extLst>
          </p:cNvPr>
          <p:cNvSpPr>
            <a:spLocks noGrp="1"/>
          </p:cNvSpPr>
          <p:nvPr>
            <p:ph type="body" sz="quarter" idx="11"/>
          </p:nvPr>
        </p:nvSpPr>
        <p:spPr/>
        <p:txBody>
          <a:bodyPr/>
          <a:lstStyle/>
          <a:p>
            <a:r>
              <a:rPr lang="en-GB" dirty="0"/>
              <a:t>Usability evaluation</a:t>
            </a:r>
          </a:p>
        </p:txBody>
      </p:sp>
      <p:pic>
        <p:nvPicPr>
          <p:cNvPr id="5126" name="Picture 6" descr="Forms response chart. Question title: After today's session, to what extent do you agree with the following statements?&#10;. Number of responses: .">
            <a:extLst>
              <a:ext uri="{FF2B5EF4-FFF2-40B4-BE49-F238E27FC236}">
                <a16:creationId xmlns:a16="http://schemas.microsoft.com/office/drawing/2014/main" id="{AA6F08D9-86C2-2C2F-AFEB-072A6171D180}"/>
              </a:ext>
            </a:extLst>
          </p:cNvPr>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l="56120"/>
          <a:stretch/>
        </p:blipFill>
        <p:spPr bwMode="auto">
          <a:xfrm>
            <a:off x="2454729" y="2692573"/>
            <a:ext cx="4275816" cy="1803398"/>
          </a:xfrm>
          <a:prstGeom prst="rect">
            <a:avLst/>
          </a:prstGeom>
          <a:noFill/>
          <a:extLst>
            <a:ext uri="{909E8E84-426E-40DD-AFC4-6F175D3DCCD1}">
              <a14:hiddenFill xmlns:a14="http://schemas.microsoft.com/office/drawing/2010/main">
                <a:solidFill>
                  <a:srgbClr val="FFFFFF"/>
                </a:solidFill>
              </a14:hiddenFill>
            </a:ext>
          </a:extLst>
        </p:spPr>
      </p:pic>
      <p:pic>
        <p:nvPicPr>
          <p:cNvPr id="5128" name="Picture 8" descr="Forms response chart. Question title: After today's session, to what extent do you agree with the following statements?&#10;. Number of responses: .">
            <a:extLst>
              <a:ext uri="{FF2B5EF4-FFF2-40B4-BE49-F238E27FC236}">
                <a16:creationId xmlns:a16="http://schemas.microsoft.com/office/drawing/2014/main" id="{4B8D556D-4B0B-2B9F-EAFF-DD43ED6E2BE0}"/>
              </a:ext>
            </a:extLst>
          </p:cNvPr>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43784"/>
          <a:stretch/>
        </p:blipFill>
        <p:spPr bwMode="auto">
          <a:xfrm>
            <a:off x="1350579" y="1190625"/>
            <a:ext cx="6484117" cy="213462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EA8AC8C7-F3FD-5F66-ABF2-BE0E48CBA960}"/>
              </a:ext>
            </a:extLst>
          </p:cNvPr>
          <p:cNvSpPr txBox="1"/>
          <p:nvPr/>
        </p:nvSpPr>
        <p:spPr>
          <a:xfrm>
            <a:off x="373673" y="4624754"/>
            <a:ext cx="8396653" cy="1277273"/>
          </a:xfrm>
          <a:prstGeom prst="rect">
            <a:avLst/>
          </a:prstGeom>
          <a:noFill/>
        </p:spPr>
        <p:txBody>
          <a:bodyPr wrap="square" rtlCol="0">
            <a:spAutoFit/>
          </a:bodyPr>
          <a:lstStyle/>
          <a:p>
            <a:pPr algn="ctr"/>
            <a:r>
              <a:rPr lang="en-IE" sz="1100" dirty="0">
                <a:latin typeface="+mj-lt"/>
              </a:rPr>
              <a:t>The feedback on the usability of the microworld was very positive. </a:t>
            </a:r>
            <a:r>
              <a:rPr lang="en-GB" sz="1100" dirty="0">
                <a:solidFill>
                  <a:srgbClr val="202124"/>
                </a:solidFill>
                <a:latin typeface="+mj-lt"/>
              </a:rPr>
              <a:t>However, s</a:t>
            </a:r>
            <a:r>
              <a:rPr lang="en-GB" sz="1100" b="0" i="0" dirty="0">
                <a:solidFill>
                  <a:srgbClr val="202124"/>
                </a:solidFill>
                <a:effectLst/>
                <a:latin typeface="+mj-lt"/>
              </a:rPr>
              <a:t>ome feedback suggests that the website needs to be more user-friendly for older students. Some specific suggestions include changing the interface, improving the colour scheme, icons of travel options and displaying emissions raised after each input with a popup.</a:t>
            </a:r>
          </a:p>
          <a:p>
            <a:pPr algn="ctr"/>
            <a:endParaRPr lang="en-GB" sz="1100" b="0" i="0" dirty="0">
              <a:solidFill>
                <a:srgbClr val="202124"/>
              </a:solidFill>
              <a:effectLst/>
              <a:latin typeface="+mj-lt"/>
            </a:endParaRPr>
          </a:p>
          <a:p>
            <a:pPr algn="ctr"/>
            <a:r>
              <a:rPr lang="en-GB" sz="1100" dirty="0">
                <a:solidFill>
                  <a:srgbClr val="202124"/>
                </a:solidFill>
                <a:latin typeface="+mj-lt"/>
              </a:rPr>
              <a:t>Students considered t</a:t>
            </a:r>
            <a:r>
              <a:rPr lang="en-GB" sz="1100" b="0" i="0" dirty="0">
                <a:solidFill>
                  <a:srgbClr val="202124"/>
                </a:solidFill>
                <a:effectLst/>
                <a:latin typeface="+mj-lt"/>
              </a:rPr>
              <a:t>he tool to be unique and beneficial, especially for classrooms; but said it might need some adjustments to engage more young people and raise awareness effectively.</a:t>
            </a:r>
          </a:p>
          <a:p>
            <a:r>
              <a:rPr lang="en-IE" sz="1100" dirty="0"/>
              <a:t> </a:t>
            </a:r>
          </a:p>
        </p:txBody>
      </p:sp>
    </p:spTree>
    <p:extLst>
      <p:ext uri="{BB962C8B-B14F-4D97-AF65-F5344CB8AC3E}">
        <p14:creationId xmlns:p14="http://schemas.microsoft.com/office/powerpoint/2010/main" val="517096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81A9AE-92DA-E31C-B037-F1AAF8DDC52E}"/>
              </a:ext>
            </a:extLst>
          </p:cNvPr>
          <p:cNvSpPr>
            <a:spLocks noGrp="1"/>
          </p:cNvSpPr>
          <p:nvPr>
            <p:ph type="title"/>
          </p:nvPr>
        </p:nvSpPr>
        <p:spPr>
          <a:xfrm>
            <a:off x="821530" y="92168"/>
            <a:ext cx="7500939" cy="561600"/>
          </a:xfrm>
        </p:spPr>
        <p:txBody>
          <a:bodyPr/>
          <a:lstStyle/>
          <a:p>
            <a:r>
              <a:rPr lang="en-IE" dirty="0"/>
              <a:t>Bridge2College: Challenge 1</a:t>
            </a:r>
          </a:p>
        </p:txBody>
      </p:sp>
      <p:sp>
        <p:nvSpPr>
          <p:cNvPr id="4" name="Text Placeholder 3">
            <a:extLst>
              <a:ext uri="{FF2B5EF4-FFF2-40B4-BE49-F238E27FC236}">
                <a16:creationId xmlns:a16="http://schemas.microsoft.com/office/drawing/2014/main" id="{39BAC9A5-4571-A1E1-3464-FFA8398A93A2}"/>
              </a:ext>
            </a:extLst>
          </p:cNvPr>
          <p:cNvSpPr>
            <a:spLocks noGrp="1"/>
          </p:cNvSpPr>
          <p:nvPr>
            <p:ph type="body" sz="quarter" idx="11"/>
          </p:nvPr>
        </p:nvSpPr>
        <p:spPr>
          <a:xfrm>
            <a:off x="821530" y="623051"/>
            <a:ext cx="7500938" cy="276225"/>
          </a:xfrm>
        </p:spPr>
        <p:txBody>
          <a:bodyPr/>
          <a:lstStyle/>
          <a:p>
            <a:r>
              <a:rPr lang="en-IE" dirty="0"/>
              <a:t>Initial reactions from the students</a:t>
            </a:r>
          </a:p>
        </p:txBody>
      </p:sp>
      <p:pic>
        <p:nvPicPr>
          <p:cNvPr id="7" name="Picture Placeholder 6" descr="A few people sitting at a desk&#10;&#10;Description automatically generated with low confidence">
            <a:extLst>
              <a:ext uri="{FF2B5EF4-FFF2-40B4-BE49-F238E27FC236}">
                <a16:creationId xmlns:a16="http://schemas.microsoft.com/office/drawing/2014/main" id="{17819971-5CF0-9146-9F34-02A759B79F52}"/>
              </a:ext>
            </a:extLst>
          </p:cNvPr>
          <p:cNvPicPr>
            <a:picLocks noGrp="1" noChangeAspect="1"/>
          </p:cNvPicPr>
          <p:nvPr>
            <p:ph type="pic" sz="quarter" idx="12"/>
          </p:nvPr>
        </p:nvPicPr>
        <p:blipFill>
          <a:blip r:embed="rId2" cstate="print">
            <a:extLst>
              <a:ext uri="{28A0092B-C50C-407E-A947-70E740481C1C}">
                <a14:useLocalDpi xmlns:a14="http://schemas.microsoft.com/office/drawing/2010/main" val="0"/>
              </a:ext>
            </a:extLst>
          </a:blip>
          <a:srcRect l="13692" r="13692"/>
          <a:stretch>
            <a:fillRect/>
          </a:stretch>
        </p:blipFill>
        <p:spPr>
          <a:xfrm>
            <a:off x="5425672" y="761163"/>
            <a:ext cx="3251206" cy="392842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5" name="Picture 14" descr="Text, whiteboard&#10;&#10;Description automatically generated">
            <a:extLst>
              <a:ext uri="{FF2B5EF4-FFF2-40B4-BE49-F238E27FC236}">
                <a16:creationId xmlns:a16="http://schemas.microsoft.com/office/drawing/2014/main" id="{46F1507A-C138-76B0-8962-6AF6501F94A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606946">
            <a:off x="8117" y="1073892"/>
            <a:ext cx="5006421" cy="375481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16" name="TextBox 15">
            <a:extLst>
              <a:ext uri="{FF2B5EF4-FFF2-40B4-BE49-F238E27FC236}">
                <a16:creationId xmlns:a16="http://schemas.microsoft.com/office/drawing/2014/main" id="{4C13AA23-2C79-CC42-3ED3-ACBFB34A80CF}"/>
              </a:ext>
            </a:extLst>
          </p:cNvPr>
          <p:cNvSpPr txBox="1"/>
          <p:nvPr/>
        </p:nvSpPr>
        <p:spPr>
          <a:xfrm>
            <a:off x="329711" y="5103674"/>
            <a:ext cx="8484576" cy="1169551"/>
          </a:xfrm>
          <a:prstGeom prst="rect">
            <a:avLst/>
          </a:prstGeom>
          <a:noFill/>
        </p:spPr>
        <p:txBody>
          <a:bodyPr wrap="square" rtlCol="0">
            <a:spAutoFit/>
          </a:bodyPr>
          <a:lstStyle/>
          <a:p>
            <a:pPr algn="ctr"/>
            <a:r>
              <a:rPr lang="en-GB" sz="1400" dirty="0"/>
              <a:t>In a collaborative effort, students gathered in groups and engaged in discussions about their annual transportation habits. Through this process, they were encouraged to work together and take an average of their group's habits to use as a reference point for Challenge 1. This allowed them to gain a better understanding of where their individual transportation emissions stood in comparison to the national average, emphasizing the importance of collective action towards a more sustainable future.</a:t>
            </a:r>
          </a:p>
        </p:txBody>
      </p:sp>
    </p:spTree>
    <p:extLst>
      <p:ext uri="{BB962C8B-B14F-4D97-AF65-F5344CB8AC3E}">
        <p14:creationId xmlns:p14="http://schemas.microsoft.com/office/powerpoint/2010/main" val="24764991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Text&#10;&#10;Description automatically generated">
            <a:extLst>
              <a:ext uri="{FF2B5EF4-FFF2-40B4-BE49-F238E27FC236}">
                <a16:creationId xmlns:a16="http://schemas.microsoft.com/office/drawing/2014/main" id="{FEDC00D1-1749-B1B8-A0B3-9ABE3836FEE5}"/>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rot="1160553">
            <a:off x="298222" y="1115672"/>
            <a:ext cx="3834063" cy="287554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4" name="Picture 3" descr="A group of people sitting in a room with computers&#10;&#10;Description automatically generated with low confidence">
            <a:extLst>
              <a:ext uri="{FF2B5EF4-FFF2-40B4-BE49-F238E27FC236}">
                <a16:creationId xmlns:a16="http://schemas.microsoft.com/office/drawing/2014/main" id="{DDD09A06-32B6-B22A-E0C2-CED7B257BF84}"/>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31688" r="27848"/>
          <a:stretch/>
        </p:blipFill>
        <p:spPr>
          <a:xfrm>
            <a:off x="4281491" y="673945"/>
            <a:ext cx="4661616" cy="3310157"/>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5" name="Title 1">
            <a:extLst>
              <a:ext uri="{FF2B5EF4-FFF2-40B4-BE49-F238E27FC236}">
                <a16:creationId xmlns:a16="http://schemas.microsoft.com/office/drawing/2014/main" id="{E19EC13A-40DD-AFE8-264B-CFB5DB26C21D}"/>
              </a:ext>
            </a:extLst>
          </p:cNvPr>
          <p:cNvSpPr>
            <a:spLocks noGrp="1"/>
          </p:cNvSpPr>
          <p:nvPr>
            <p:ph type="title"/>
          </p:nvPr>
        </p:nvSpPr>
        <p:spPr>
          <a:xfrm>
            <a:off x="821530" y="92168"/>
            <a:ext cx="7500939" cy="561600"/>
          </a:xfrm>
        </p:spPr>
        <p:txBody>
          <a:bodyPr/>
          <a:lstStyle/>
          <a:p>
            <a:r>
              <a:rPr lang="en-IE" dirty="0"/>
              <a:t>Bridge2College: Challenge 2</a:t>
            </a:r>
          </a:p>
        </p:txBody>
      </p:sp>
      <p:sp>
        <p:nvSpPr>
          <p:cNvPr id="7" name="TextBox 6">
            <a:extLst>
              <a:ext uri="{FF2B5EF4-FFF2-40B4-BE49-F238E27FC236}">
                <a16:creationId xmlns:a16="http://schemas.microsoft.com/office/drawing/2014/main" id="{3993F60E-E67B-18DB-D2EF-C194B783A1BF}"/>
              </a:ext>
            </a:extLst>
          </p:cNvPr>
          <p:cNvSpPr txBox="1"/>
          <p:nvPr/>
        </p:nvSpPr>
        <p:spPr>
          <a:xfrm>
            <a:off x="0" y="4444334"/>
            <a:ext cx="9144000" cy="2215991"/>
          </a:xfrm>
          <a:prstGeom prst="rect">
            <a:avLst/>
          </a:prstGeom>
          <a:noFill/>
        </p:spPr>
        <p:txBody>
          <a:bodyPr wrap="square" rtlCol="0">
            <a:spAutoFit/>
          </a:bodyPr>
          <a:lstStyle/>
          <a:p>
            <a:pPr algn="ctr"/>
            <a:r>
              <a:rPr lang="en-GB" sz="1400" dirty="0"/>
              <a:t>In the second challenge, students were tasked with adjusting their transport habits from the year 2023 and choosing more environmentally friendly options to reach 2030 goals. It was encouraging to see that many students opted for closer holiday destinations and the purchase of electric vehicles. Notably, a particularly interesting takeaway was that a majority of students indicated a willingness to choose journeys that involved ferries and public transport instead of flights to nearby countries. This highlights a growing awareness of sustainable transportation options and a willingness to make changes that benefit the environment.</a:t>
            </a:r>
          </a:p>
          <a:p>
            <a:pPr algn="ctr"/>
            <a:endParaRPr lang="en-GB" dirty="0"/>
          </a:p>
          <a:p>
            <a:pPr algn="ctr"/>
            <a:endParaRPr lang="en-GB" dirty="0"/>
          </a:p>
          <a:p>
            <a:pPr algn="ctr"/>
            <a:endParaRPr lang="en-GB" dirty="0"/>
          </a:p>
        </p:txBody>
      </p:sp>
    </p:spTree>
    <p:extLst>
      <p:ext uri="{BB962C8B-B14F-4D97-AF65-F5344CB8AC3E}">
        <p14:creationId xmlns:p14="http://schemas.microsoft.com/office/powerpoint/2010/main" val="41318481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56001F-36EF-DCE3-25E5-C0D8E59D42E3}"/>
              </a:ext>
            </a:extLst>
          </p:cNvPr>
          <p:cNvSpPr>
            <a:spLocks noGrp="1"/>
          </p:cNvSpPr>
          <p:nvPr>
            <p:ph type="title"/>
          </p:nvPr>
        </p:nvSpPr>
        <p:spPr>
          <a:xfrm>
            <a:off x="0" y="-111760"/>
            <a:ext cx="9137970" cy="606640"/>
          </a:xfrm>
        </p:spPr>
        <p:txBody>
          <a:bodyPr/>
          <a:lstStyle/>
          <a:p>
            <a:pPr algn="ctr"/>
            <a:r>
              <a:rPr lang="en-IE" dirty="0"/>
              <a:t>Feedback from the students</a:t>
            </a:r>
          </a:p>
        </p:txBody>
      </p:sp>
      <p:pic>
        <p:nvPicPr>
          <p:cNvPr id="10" name="Picture 9">
            <a:extLst>
              <a:ext uri="{FF2B5EF4-FFF2-40B4-BE49-F238E27FC236}">
                <a16:creationId xmlns:a16="http://schemas.microsoft.com/office/drawing/2014/main" id="{F62739F9-B2D5-93C1-70E5-13ECD5908782}"/>
              </a:ext>
            </a:extLst>
          </p:cNvPr>
          <p:cNvPicPr>
            <a:picLocks noChangeAspect="1"/>
          </p:cNvPicPr>
          <p:nvPr/>
        </p:nvPicPr>
        <p:blipFill rotWithShape="1">
          <a:blip r:embed="rId2"/>
          <a:srcRect l="27222" r="911"/>
          <a:stretch/>
        </p:blipFill>
        <p:spPr>
          <a:xfrm>
            <a:off x="431800" y="390592"/>
            <a:ext cx="8016240" cy="5422270"/>
          </a:xfrm>
          <a:prstGeom prst="rect">
            <a:avLst/>
          </a:prstGeom>
        </p:spPr>
      </p:pic>
      <p:sp>
        <p:nvSpPr>
          <p:cNvPr id="11" name="TextBox 10">
            <a:extLst>
              <a:ext uri="{FF2B5EF4-FFF2-40B4-BE49-F238E27FC236}">
                <a16:creationId xmlns:a16="http://schemas.microsoft.com/office/drawing/2014/main" id="{B1298248-7D46-B409-0A7B-96BE89671F14}"/>
              </a:ext>
            </a:extLst>
          </p:cNvPr>
          <p:cNvSpPr txBox="1"/>
          <p:nvPr/>
        </p:nvSpPr>
        <p:spPr>
          <a:xfrm>
            <a:off x="139382" y="710936"/>
            <a:ext cx="2476500" cy="938719"/>
          </a:xfrm>
          <a:prstGeom prst="rect">
            <a:avLst/>
          </a:prstGeom>
          <a:noFill/>
        </p:spPr>
        <p:txBody>
          <a:bodyPr wrap="square" rtlCol="0">
            <a:spAutoFit/>
          </a:bodyPr>
          <a:lstStyle/>
          <a:p>
            <a:pPr algn="ctr"/>
            <a:r>
              <a:rPr lang="en-GB" sz="1100" i="1" dirty="0">
                <a:solidFill>
                  <a:srgbClr val="3388BB"/>
                </a:solidFill>
                <a:latin typeface="Roboto" panose="02000000000000000000" pitchFamily="2" charset="0"/>
              </a:rPr>
              <a:t>“Being sustainable and eco-friendly is not as difficult and impossible as everyone makes it to be. Take it one step at a time and you will make a difference.”</a:t>
            </a:r>
            <a:endParaRPr lang="en-IE" sz="1100" dirty="0">
              <a:solidFill>
                <a:srgbClr val="3388BB"/>
              </a:solidFill>
            </a:endParaRPr>
          </a:p>
        </p:txBody>
      </p:sp>
      <p:sp>
        <p:nvSpPr>
          <p:cNvPr id="15" name="TextBox 14">
            <a:extLst>
              <a:ext uri="{FF2B5EF4-FFF2-40B4-BE49-F238E27FC236}">
                <a16:creationId xmlns:a16="http://schemas.microsoft.com/office/drawing/2014/main" id="{9AD05C87-10E1-F629-4B78-EF004A792046}"/>
              </a:ext>
            </a:extLst>
          </p:cNvPr>
          <p:cNvSpPr txBox="1"/>
          <p:nvPr/>
        </p:nvSpPr>
        <p:spPr>
          <a:xfrm>
            <a:off x="6528120" y="710936"/>
            <a:ext cx="2609850" cy="938719"/>
          </a:xfrm>
          <a:prstGeom prst="rect">
            <a:avLst/>
          </a:prstGeom>
          <a:noFill/>
        </p:spPr>
        <p:txBody>
          <a:bodyPr wrap="square">
            <a:spAutoFit/>
          </a:bodyPr>
          <a:lstStyle/>
          <a:p>
            <a:pPr algn="ctr"/>
            <a:r>
              <a:rPr lang="en-GB" sz="1100" b="0" i="1" dirty="0">
                <a:solidFill>
                  <a:srgbClr val="3388BB"/>
                </a:solidFill>
                <a:effectLst/>
                <a:latin typeface="Roboto" panose="02000000000000000000" pitchFamily="2" charset="0"/>
              </a:rPr>
              <a:t>“I learned about how my decisions impacted the world, the different amounts of carbon emissions people use and how I can reduce the amount I use.”</a:t>
            </a:r>
            <a:endParaRPr lang="en-IE" sz="1100" i="1" dirty="0"/>
          </a:p>
        </p:txBody>
      </p:sp>
    </p:spTree>
    <p:extLst>
      <p:ext uri="{BB962C8B-B14F-4D97-AF65-F5344CB8AC3E}">
        <p14:creationId xmlns:p14="http://schemas.microsoft.com/office/powerpoint/2010/main" val="2023362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2D7A2F-88A1-1819-2608-08A8F9E3C7C2}"/>
              </a:ext>
            </a:extLst>
          </p:cNvPr>
          <p:cNvSpPr txBox="1"/>
          <p:nvPr/>
        </p:nvSpPr>
        <p:spPr>
          <a:xfrm>
            <a:off x="259080" y="3677920"/>
            <a:ext cx="2148840" cy="1068532"/>
          </a:xfrm>
          <a:prstGeom prst="rect">
            <a:avLst/>
          </a:prstGeom>
          <a:noFill/>
        </p:spPr>
        <p:txBody>
          <a:bodyPr wrap="square" rtlCol="0">
            <a:spAutoFit/>
          </a:bodyPr>
          <a:lstStyle/>
          <a:p>
            <a:endParaRPr lang="en-IE" dirty="0"/>
          </a:p>
        </p:txBody>
      </p:sp>
      <p:sp>
        <p:nvSpPr>
          <p:cNvPr id="5" name="TextBox 4">
            <a:extLst>
              <a:ext uri="{FF2B5EF4-FFF2-40B4-BE49-F238E27FC236}">
                <a16:creationId xmlns:a16="http://schemas.microsoft.com/office/drawing/2014/main" id="{DBCC9A2D-8E4E-6D35-B363-5A0970C57F87}"/>
              </a:ext>
            </a:extLst>
          </p:cNvPr>
          <p:cNvSpPr txBox="1"/>
          <p:nvPr/>
        </p:nvSpPr>
        <p:spPr>
          <a:xfrm>
            <a:off x="5562600" y="1578357"/>
            <a:ext cx="3322320" cy="3970318"/>
          </a:xfrm>
          <a:prstGeom prst="rect">
            <a:avLst/>
          </a:prstGeom>
          <a:noFill/>
        </p:spPr>
        <p:txBody>
          <a:bodyPr wrap="square" rtlCol="0">
            <a:spAutoFit/>
          </a:bodyPr>
          <a:lstStyle/>
          <a:p>
            <a:r>
              <a:rPr lang="en-GB" sz="1800" b="1" dirty="0"/>
              <a:t>The results of the study were overwhelmingly positive, as a majority of the students who participated expressed a willingness to modify their behaviour after using the Microworld. Additionally, they believed that the Microworld had the potential to increase awareness about environmental issues among young people.</a:t>
            </a:r>
          </a:p>
          <a:p>
            <a:endParaRPr lang="en-GB" sz="1800" b="1" dirty="0"/>
          </a:p>
          <a:p>
            <a:endParaRPr lang="en-GB" sz="1800" b="1" dirty="0"/>
          </a:p>
          <a:p>
            <a:endParaRPr lang="en-GB" sz="1800" b="1" dirty="0"/>
          </a:p>
        </p:txBody>
      </p:sp>
      <p:sp>
        <p:nvSpPr>
          <p:cNvPr id="6" name="Title 1">
            <a:extLst>
              <a:ext uri="{FF2B5EF4-FFF2-40B4-BE49-F238E27FC236}">
                <a16:creationId xmlns:a16="http://schemas.microsoft.com/office/drawing/2014/main" id="{8A3151D1-EEA4-966B-AF02-2B21F8496540}"/>
              </a:ext>
            </a:extLst>
          </p:cNvPr>
          <p:cNvSpPr>
            <a:spLocks noGrp="1"/>
          </p:cNvSpPr>
          <p:nvPr>
            <p:ph type="title"/>
          </p:nvPr>
        </p:nvSpPr>
        <p:spPr>
          <a:xfrm>
            <a:off x="737234" y="0"/>
            <a:ext cx="7500939" cy="561600"/>
          </a:xfrm>
        </p:spPr>
        <p:txBody>
          <a:bodyPr/>
          <a:lstStyle/>
          <a:p>
            <a:pPr algn="ctr"/>
            <a:r>
              <a:rPr lang="en-GB" dirty="0"/>
              <a:t>Impact of the Simulation</a:t>
            </a:r>
          </a:p>
        </p:txBody>
      </p:sp>
      <p:pic>
        <p:nvPicPr>
          <p:cNvPr id="1032" name="Picture 8" descr="Forms response chart. Question title: Do you think this type of simulation could help raise awareness about environmental issues among young people?&#10;. Number of responses: 24 responses.">
            <a:extLst>
              <a:ext uri="{FF2B5EF4-FFF2-40B4-BE49-F238E27FC236}">
                <a16:creationId xmlns:a16="http://schemas.microsoft.com/office/drawing/2014/main" id="{4830789F-BC39-9993-9EDD-8833B6C9C993}"/>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546" y="3260058"/>
            <a:ext cx="5394374" cy="2446199"/>
          </a:xfrm>
          <a:prstGeom prst="rect">
            <a:avLst/>
          </a:prstGeom>
          <a:ln w="38100" cap="sq">
            <a:solidFill>
              <a:srgbClr val="005EAE"/>
            </a:solidFill>
            <a:prstDash val="solid"/>
            <a:miter lim="800000"/>
          </a:ln>
          <a:effectLst>
            <a:outerShdw blurRad="50800" dist="38100" dir="2700000" algn="tl" rotWithShape="0">
              <a:srgbClr val="000000">
                <a:alpha val="43000"/>
              </a:srgbClr>
            </a:outerShdw>
          </a:effectLst>
          <a:extLst>
            <a:ext uri="{909E8E84-426E-40DD-AFC4-6F175D3DCCD1}">
              <a14:hiddenFill xmlns:a14="http://schemas.microsoft.com/office/drawing/2010/main">
                <a:solidFill>
                  <a:srgbClr val="FFFFFF"/>
                </a:solidFill>
              </a14:hiddenFill>
            </a:ext>
          </a:extLst>
        </p:spPr>
      </p:pic>
      <p:pic>
        <p:nvPicPr>
          <p:cNvPr id="1034" name="Picture 10" descr="Forms response chart. Question title: As a result of today's session, which of the following statements accurately reflects your intention to alter your behaviour after using this tool?&#10;. Number of responses: 24 responses.">
            <a:extLst>
              <a:ext uri="{FF2B5EF4-FFF2-40B4-BE49-F238E27FC236}">
                <a16:creationId xmlns:a16="http://schemas.microsoft.com/office/drawing/2014/main" id="{FB079203-5F58-2760-6FD1-331D13A52B35}"/>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1546" y="686362"/>
            <a:ext cx="5394374" cy="2446199"/>
          </a:xfrm>
          <a:prstGeom prst="rect">
            <a:avLst/>
          </a:prstGeom>
          <a:ln w="38100" cap="sq">
            <a:solidFill>
              <a:srgbClr val="005EAE"/>
            </a:solidFill>
            <a:prstDash val="solid"/>
            <a:miter lim="800000"/>
          </a:ln>
          <a:effectLst>
            <a:outerShdw blurRad="50800" dist="38100" dir="2700000" algn="tl" rotWithShape="0">
              <a:srgbClr val="005EAE">
                <a:alpha val="43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889843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23FB7-9250-75A0-ADE6-86776A4BFC3D}"/>
              </a:ext>
            </a:extLst>
          </p:cNvPr>
          <p:cNvSpPr>
            <a:spLocks noGrp="1"/>
          </p:cNvSpPr>
          <p:nvPr>
            <p:ph type="title"/>
          </p:nvPr>
        </p:nvSpPr>
        <p:spPr/>
        <p:txBody>
          <a:bodyPr/>
          <a:lstStyle/>
          <a:p>
            <a:r>
              <a:rPr lang="en-GB" dirty="0"/>
              <a:t>Challenges Overcome</a:t>
            </a:r>
          </a:p>
        </p:txBody>
      </p:sp>
      <p:sp>
        <p:nvSpPr>
          <p:cNvPr id="3" name="Text Placeholder 2">
            <a:extLst>
              <a:ext uri="{FF2B5EF4-FFF2-40B4-BE49-F238E27FC236}">
                <a16:creationId xmlns:a16="http://schemas.microsoft.com/office/drawing/2014/main" id="{1FEFAA72-8139-6DF4-27C3-F8FDE5A7E62F}"/>
              </a:ext>
            </a:extLst>
          </p:cNvPr>
          <p:cNvSpPr>
            <a:spLocks noGrp="1"/>
          </p:cNvSpPr>
          <p:nvPr>
            <p:ph type="body" sz="quarter" idx="10"/>
          </p:nvPr>
        </p:nvSpPr>
        <p:spPr/>
        <p:txBody>
          <a:bodyPr/>
          <a:lstStyle/>
          <a:p>
            <a:pPr marL="457200" indent="-457200">
              <a:buAutoNum type="arabicPeriod"/>
            </a:pPr>
            <a:r>
              <a:rPr lang="en-GB" b="0" dirty="0"/>
              <a:t>One of the main challenges of the project was to accurately represent the impact of transportation on the environment while providing a fun and interactive experience for users.</a:t>
            </a:r>
          </a:p>
          <a:p>
            <a:pPr marL="457200" indent="-457200">
              <a:buAutoNum type="arabicPeriod"/>
            </a:pPr>
            <a:r>
              <a:rPr lang="en-GB" b="0" dirty="0"/>
              <a:t>The project also faced technical challenges such as learning new technologies and dealing with bugs that required rebuilding the entire microworld from scratch in the final weeks.</a:t>
            </a:r>
          </a:p>
          <a:p>
            <a:pPr marL="457200" indent="-457200">
              <a:buAutoNum type="arabicPeriod"/>
            </a:pPr>
            <a:r>
              <a:rPr lang="en-GB" b="0" dirty="0"/>
              <a:t>Motivating the students to make a change as we don’t have many alternative options in Ireland.</a:t>
            </a:r>
          </a:p>
          <a:p>
            <a:pPr marL="457200" indent="-457200">
              <a:buAutoNum type="arabicPeriod"/>
            </a:pPr>
            <a:endParaRPr lang="en-GB" b="0" dirty="0"/>
          </a:p>
          <a:p>
            <a:endParaRPr lang="en-GB" dirty="0"/>
          </a:p>
        </p:txBody>
      </p:sp>
    </p:spTree>
    <p:extLst>
      <p:ext uri="{BB962C8B-B14F-4D97-AF65-F5344CB8AC3E}">
        <p14:creationId xmlns:p14="http://schemas.microsoft.com/office/powerpoint/2010/main" val="13340856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95943D-FAF4-1139-0DAE-6BAA0CC7C265}"/>
              </a:ext>
            </a:extLst>
          </p:cNvPr>
          <p:cNvSpPr>
            <a:spLocks noGrp="1"/>
          </p:cNvSpPr>
          <p:nvPr>
            <p:ph type="title"/>
          </p:nvPr>
        </p:nvSpPr>
        <p:spPr>
          <a:xfrm>
            <a:off x="801689" y="782031"/>
            <a:ext cx="7500939" cy="561600"/>
          </a:xfrm>
        </p:spPr>
        <p:txBody>
          <a:bodyPr/>
          <a:lstStyle/>
          <a:p>
            <a:r>
              <a:rPr lang="en-GB" dirty="0"/>
              <a:t>Summary</a:t>
            </a:r>
          </a:p>
        </p:txBody>
      </p:sp>
      <p:sp>
        <p:nvSpPr>
          <p:cNvPr id="3" name="Text Placeholder 2">
            <a:extLst>
              <a:ext uri="{FF2B5EF4-FFF2-40B4-BE49-F238E27FC236}">
                <a16:creationId xmlns:a16="http://schemas.microsoft.com/office/drawing/2014/main" id="{D57F869F-0F92-455A-FF87-56641ABBD123}"/>
              </a:ext>
            </a:extLst>
          </p:cNvPr>
          <p:cNvSpPr>
            <a:spLocks noGrp="1"/>
          </p:cNvSpPr>
          <p:nvPr>
            <p:ph type="body" sz="quarter" idx="10"/>
          </p:nvPr>
        </p:nvSpPr>
        <p:spPr>
          <a:xfrm>
            <a:off x="801689" y="2300175"/>
            <a:ext cx="7527924" cy="3643425"/>
          </a:xfrm>
        </p:spPr>
        <p:txBody>
          <a:bodyPr/>
          <a:lstStyle/>
          <a:p>
            <a:pPr algn="ctr"/>
            <a:r>
              <a:rPr lang="en-GB" sz="1800" b="0" dirty="0"/>
              <a:t>In conclusion, the project aimed to educate users about the impact of transport on Ireland's carbon emissions through an interactive Microworld simulation. The simulation allowed users to explore the effects of different modes of transport on carbon emissions and provided insights into the environmental impact of transport on Ireland. The reactions from the students were very positive, this suggests that the Microworld simulation was effective in achieving its educational objectives and has the potential to inspire positive changes in behaviour towards sustainable transportation in Ireland.</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1810594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9921E2-59EF-F827-AF13-7F661132EE5D}"/>
              </a:ext>
            </a:extLst>
          </p:cNvPr>
          <p:cNvSpPr>
            <a:spLocks noGrp="1"/>
          </p:cNvSpPr>
          <p:nvPr>
            <p:ph type="title"/>
          </p:nvPr>
        </p:nvSpPr>
        <p:spPr>
          <a:xfrm>
            <a:off x="503359" y="421709"/>
            <a:ext cx="7500939" cy="561600"/>
          </a:xfrm>
        </p:spPr>
        <p:txBody>
          <a:bodyPr/>
          <a:lstStyle/>
          <a:p>
            <a:r>
              <a:rPr lang="en-GB" dirty="0"/>
              <a:t>Problem Area</a:t>
            </a:r>
          </a:p>
        </p:txBody>
      </p:sp>
      <p:pic>
        <p:nvPicPr>
          <p:cNvPr id="4098" name="Picture 2">
            <a:extLst>
              <a:ext uri="{FF2B5EF4-FFF2-40B4-BE49-F238E27FC236}">
                <a16:creationId xmlns:a16="http://schemas.microsoft.com/office/drawing/2014/main" id="{E80D087E-BA9A-2035-243F-73B116026A4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11845" y="921600"/>
            <a:ext cx="5153025" cy="4829175"/>
          </a:xfrm>
          <a:prstGeom prst="rect">
            <a:avLst/>
          </a:prstGeom>
          <a:noFill/>
          <a:extLst>
            <a:ext uri="{909E8E84-426E-40DD-AFC4-6F175D3DCCD1}">
              <a14:hiddenFill xmlns:a14="http://schemas.microsoft.com/office/drawing/2010/main">
                <a:solidFill>
                  <a:srgbClr val="FFFFFF"/>
                </a:solidFill>
              </a14:hiddenFill>
            </a:ext>
          </a:extLst>
        </p:spPr>
      </p:pic>
      <p:sp>
        <p:nvSpPr>
          <p:cNvPr id="9" name="TextBox 8">
            <a:extLst>
              <a:ext uri="{FF2B5EF4-FFF2-40B4-BE49-F238E27FC236}">
                <a16:creationId xmlns:a16="http://schemas.microsoft.com/office/drawing/2014/main" id="{95C2BEA8-5837-56BC-09D4-393E4B6FF40D}"/>
              </a:ext>
            </a:extLst>
          </p:cNvPr>
          <p:cNvSpPr txBox="1"/>
          <p:nvPr/>
        </p:nvSpPr>
        <p:spPr>
          <a:xfrm>
            <a:off x="503359" y="1010719"/>
            <a:ext cx="3300067" cy="4247317"/>
          </a:xfrm>
          <a:prstGeom prst="rect">
            <a:avLst/>
          </a:prstGeom>
          <a:noFill/>
        </p:spPr>
        <p:txBody>
          <a:bodyPr wrap="square">
            <a:spAutoFit/>
          </a:bodyPr>
          <a:lstStyle/>
          <a:p>
            <a:r>
              <a:rPr lang="en-GB" dirty="0"/>
              <a:t>Climate change and sustainability are pressing global issues that require immediate action. Transportation is a major contributor to greenhouse gas emissions and air pollution, which exacerbates the effects of climate change. According to the International Energy Agency (IEA) (2019), the transport sector is responsible for around 23% of global energy-related CO2 emissions. In 2019, this equates to 2.8 billion tons of CO2 emissions worldwide. </a:t>
            </a:r>
            <a:r>
              <a:rPr lang="en-GB" i="0" dirty="0">
                <a:solidFill>
                  <a:srgbClr val="000000"/>
                </a:solidFill>
                <a:effectLst/>
                <a:latin typeface="Calibri" panose="020F0502020204030204" pitchFamily="34" charset="0"/>
              </a:rPr>
              <a:t>​</a:t>
            </a:r>
            <a:endParaRPr lang="en-IE" dirty="0"/>
          </a:p>
        </p:txBody>
      </p:sp>
      <p:grpSp>
        <p:nvGrpSpPr>
          <p:cNvPr id="10" name="Google Shape;352;p30">
            <a:extLst>
              <a:ext uri="{FF2B5EF4-FFF2-40B4-BE49-F238E27FC236}">
                <a16:creationId xmlns:a16="http://schemas.microsoft.com/office/drawing/2014/main" id="{54580281-5522-F483-2064-241F91D32AAB}"/>
              </a:ext>
            </a:extLst>
          </p:cNvPr>
          <p:cNvGrpSpPr/>
          <p:nvPr/>
        </p:nvGrpSpPr>
        <p:grpSpPr>
          <a:xfrm>
            <a:off x="3305058" y="5213675"/>
            <a:ext cx="586388" cy="628037"/>
            <a:chOff x="1122400" y="1402350"/>
            <a:chExt cx="654375" cy="654150"/>
          </a:xfrm>
          <a:solidFill>
            <a:schemeClr val="tx2"/>
          </a:solidFill>
        </p:grpSpPr>
        <p:sp>
          <p:nvSpPr>
            <p:cNvPr id="11" name="Google Shape;353;p30">
              <a:extLst>
                <a:ext uri="{FF2B5EF4-FFF2-40B4-BE49-F238E27FC236}">
                  <a16:creationId xmlns:a16="http://schemas.microsoft.com/office/drawing/2014/main" id="{249A2D13-B49D-BE44-8EA9-3479865EAD2E}"/>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354;p30">
              <a:extLst>
                <a:ext uri="{FF2B5EF4-FFF2-40B4-BE49-F238E27FC236}">
                  <a16:creationId xmlns:a16="http://schemas.microsoft.com/office/drawing/2014/main" id="{7F079409-6FBB-964D-C0BD-EA43979485FB}"/>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355;p30">
              <a:extLst>
                <a:ext uri="{FF2B5EF4-FFF2-40B4-BE49-F238E27FC236}">
                  <a16:creationId xmlns:a16="http://schemas.microsoft.com/office/drawing/2014/main" id="{5B373C06-990D-B41A-082C-58C3BD135D1A}"/>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356;p30">
              <a:extLst>
                <a:ext uri="{FF2B5EF4-FFF2-40B4-BE49-F238E27FC236}">
                  <a16:creationId xmlns:a16="http://schemas.microsoft.com/office/drawing/2014/main" id="{1678D588-DC10-4898-6896-06CF755761BB}"/>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357;p30">
              <a:extLst>
                <a:ext uri="{FF2B5EF4-FFF2-40B4-BE49-F238E27FC236}">
                  <a16:creationId xmlns:a16="http://schemas.microsoft.com/office/drawing/2014/main" id="{BB10F590-811B-904D-5B35-61ECB4D3A806}"/>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358;p30">
              <a:extLst>
                <a:ext uri="{FF2B5EF4-FFF2-40B4-BE49-F238E27FC236}">
                  <a16:creationId xmlns:a16="http://schemas.microsoft.com/office/drawing/2014/main" id="{D1DBB5DD-33EF-37E3-5498-00879467DF90}"/>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359;p30">
              <a:extLst>
                <a:ext uri="{FF2B5EF4-FFF2-40B4-BE49-F238E27FC236}">
                  <a16:creationId xmlns:a16="http://schemas.microsoft.com/office/drawing/2014/main" id="{F2349927-2431-0910-EFF0-ABD7E9F4822C}"/>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360;p30">
              <a:extLst>
                <a:ext uri="{FF2B5EF4-FFF2-40B4-BE49-F238E27FC236}">
                  <a16:creationId xmlns:a16="http://schemas.microsoft.com/office/drawing/2014/main" id="{25C614F5-3A2B-4C68-62CD-46A6968800C2}"/>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361;p30">
              <a:extLst>
                <a:ext uri="{FF2B5EF4-FFF2-40B4-BE49-F238E27FC236}">
                  <a16:creationId xmlns:a16="http://schemas.microsoft.com/office/drawing/2014/main" id="{20FC122E-6BAD-7EF6-E010-01566DDB4762}"/>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362;p30">
              <a:extLst>
                <a:ext uri="{FF2B5EF4-FFF2-40B4-BE49-F238E27FC236}">
                  <a16:creationId xmlns:a16="http://schemas.microsoft.com/office/drawing/2014/main" id="{932B3CB8-C493-451F-01BF-E105630D1D7A}"/>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363;p30">
              <a:extLst>
                <a:ext uri="{FF2B5EF4-FFF2-40B4-BE49-F238E27FC236}">
                  <a16:creationId xmlns:a16="http://schemas.microsoft.com/office/drawing/2014/main" id="{66875BDF-61D4-9E53-D009-2ABD40DFA23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352;p30">
            <a:extLst>
              <a:ext uri="{FF2B5EF4-FFF2-40B4-BE49-F238E27FC236}">
                <a16:creationId xmlns:a16="http://schemas.microsoft.com/office/drawing/2014/main" id="{554054B3-C24A-5CF8-5AFC-4183AD5DFF3B}"/>
              </a:ext>
            </a:extLst>
          </p:cNvPr>
          <p:cNvGrpSpPr/>
          <p:nvPr/>
        </p:nvGrpSpPr>
        <p:grpSpPr>
          <a:xfrm>
            <a:off x="8347447" y="107690"/>
            <a:ext cx="586388" cy="628037"/>
            <a:chOff x="1122400" y="1402350"/>
            <a:chExt cx="654375" cy="654150"/>
          </a:xfrm>
          <a:solidFill>
            <a:schemeClr val="tx2"/>
          </a:solidFill>
        </p:grpSpPr>
        <p:sp>
          <p:nvSpPr>
            <p:cNvPr id="23" name="Google Shape;353;p30">
              <a:extLst>
                <a:ext uri="{FF2B5EF4-FFF2-40B4-BE49-F238E27FC236}">
                  <a16:creationId xmlns:a16="http://schemas.microsoft.com/office/drawing/2014/main" id="{C35AE953-73BD-AB51-D882-1DEA3E04B902}"/>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354;p30">
              <a:extLst>
                <a:ext uri="{FF2B5EF4-FFF2-40B4-BE49-F238E27FC236}">
                  <a16:creationId xmlns:a16="http://schemas.microsoft.com/office/drawing/2014/main" id="{47E9372E-B1A2-CABB-4578-A5AAF6F2BF88}"/>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5" name="Google Shape;355;p30">
              <a:extLst>
                <a:ext uri="{FF2B5EF4-FFF2-40B4-BE49-F238E27FC236}">
                  <a16:creationId xmlns:a16="http://schemas.microsoft.com/office/drawing/2014/main" id="{1A842BBC-5187-F783-A0F3-79079519D5C9}"/>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356;p30">
              <a:extLst>
                <a:ext uri="{FF2B5EF4-FFF2-40B4-BE49-F238E27FC236}">
                  <a16:creationId xmlns:a16="http://schemas.microsoft.com/office/drawing/2014/main" id="{694B6192-32A5-555B-6315-6CFCF3995BA0}"/>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357;p30">
              <a:extLst>
                <a:ext uri="{FF2B5EF4-FFF2-40B4-BE49-F238E27FC236}">
                  <a16:creationId xmlns:a16="http://schemas.microsoft.com/office/drawing/2014/main" id="{55CC7166-0464-1E4E-0BCA-1F9AD7AFD212}"/>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358;p30">
              <a:extLst>
                <a:ext uri="{FF2B5EF4-FFF2-40B4-BE49-F238E27FC236}">
                  <a16:creationId xmlns:a16="http://schemas.microsoft.com/office/drawing/2014/main" id="{4AE70222-9387-EFBC-416C-18B4C7E7E932}"/>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359;p30">
              <a:extLst>
                <a:ext uri="{FF2B5EF4-FFF2-40B4-BE49-F238E27FC236}">
                  <a16:creationId xmlns:a16="http://schemas.microsoft.com/office/drawing/2014/main" id="{AC78F61E-670D-7C40-1563-CB55FB5D3D76}"/>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60;p30">
              <a:extLst>
                <a:ext uri="{FF2B5EF4-FFF2-40B4-BE49-F238E27FC236}">
                  <a16:creationId xmlns:a16="http://schemas.microsoft.com/office/drawing/2014/main" id="{8AD837E0-0395-21AB-D329-7DE37E7951A9}"/>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61;p30">
              <a:extLst>
                <a:ext uri="{FF2B5EF4-FFF2-40B4-BE49-F238E27FC236}">
                  <a16:creationId xmlns:a16="http://schemas.microsoft.com/office/drawing/2014/main" id="{837D6BC9-2A87-5939-A19C-3928BEA57F36}"/>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62;p30">
              <a:extLst>
                <a:ext uri="{FF2B5EF4-FFF2-40B4-BE49-F238E27FC236}">
                  <a16:creationId xmlns:a16="http://schemas.microsoft.com/office/drawing/2014/main" id="{1A275391-9AC0-ACF1-19A6-00197C3C5661}"/>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63;p30">
              <a:extLst>
                <a:ext uri="{FF2B5EF4-FFF2-40B4-BE49-F238E27FC236}">
                  <a16:creationId xmlns:a16="http://schemas.microsoft.com/office/drawing/2014/main" id="{9F5260AD-140F-9151-65BD-0F8EB36EBCD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Block Arc 33">
            <a:extLst>
              <a:ext uri="{FF2B5EF4-FFF2-40B4-BE49-F238E27FC236}">
                <a16:creationId xmlns:a16="http://schemas.microsoft.com/office/drawing/2014/main" id="{B02BCC7F-7666-D864-5BB2-1AFE7AEDA699}"/>
              </a:ext>
            </a:extLst>
          </p:cNvPr>
          <p:cNvSpPr/>
          <p:nvPr/>
        </p:nvSpPr>
        <p:spPr>
          <a:xfrm rot="8801712">
            <a:off x="-1136509" y="-930890"/>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dirty="0">
              <a:solidFill>
                <a:schemeClr val="tx1"/>
              </a:solidFill>
            </a:endParaRPr>
          </a:p>
        </p:txBody>
      </p:sp>
    </p:spTree>
    <p:extLst>
      <p:ext uri="{BB962C8B-B14F-4D97-AF65-F5344CB8AC3E}">
        <p14:creationId xmlns:p14="http://schemas.microsoft.com/office/powerpoint/2010/main" val="10968502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Google Shape;326;p30">
            <a:extLst>
              <a:ext uri="{FF2B5EF4-FFF2-40B4-BE49-F238E27FC236}">
                <a16:creationId xmlns:a16="http://schemas.microsoft.com/office/drawing/2014/main" id="{F805DF52-400C-0ADA-BA9C-3C8A34E7D017}"/>
              </a:ext>
            </a:extLst>
          </p:cNvPr>
          <p:cNvSpPr txBox="1">
            <a:spLocks noGrp="1"/>
          </p:cNvSpPr>
          <p:nvPr>
            <p:ph type="title"/>
          </p:nvPr>
        </p:nvSpPr>
        <p:spPr>
          <a:xfrm>
            <a:off x="2463149" y="1702088"/>
            <a:ext cx="4324512" cy="2113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 sz="13000" b="1" dirty="0">
                <a:solidFill>
                  <a:schemeClr val="bg1"/>
                </a:solidFill>
              </a:rPr>
              <a:t>40%</a:t>
            </a:r>
            <a:r>
              <a:rPr lang="id" sz="1000" b="1" dirty="0">
                <a:solidFill>
                  <a:schemeClr val="bg1"/>
                </a:solidFill>
              </a:rPr>
              <a:t>[2]</a:t>
            </a:r>
            <a:endParaRPr sz="1000" b="1" dirty="0">
              <a:solidFill>
                <a:schemeClr val="bg1"/>
              </a:solidFill>
            </a:endParaRPr>
          </a:p>
        </p:txBody>
      </p:sp>
      <p:grpSp>
        <p:nvGrpSpPr>
          <p:cNvPr id="55" name="Google Shape;328;p30">
            <a:extLst>
              <a:ext uri="{FF2B5EF4-FFF2-40B4-BE49-F238E27FC236}">
                <a16:creationId xmlns:a16="http://schemas.microsoft.com/office/drawing/2014/main" id="{838F7A3C-5D99-1104-9801-460C454B2BB4}"/>
              </a:ext>
            </a:extLst>
          </p:cNvPr>
          <p:cNvGrpSpPr/>
          <p:nvPr/>
        </p:nvGrpSpPr>
        <p:grpSpPr>
          <a:xfrm>
            <a:off x="2746680" y="635703"/>
            <a:ext cx="719943" cy="719696"/>
            <a:chOff x="1122400" y="1402350"/>
            <a:chExt cx="654375" cy="654150"/>
          </a:xfrm>
        </p:grpSpPr>
        <p:sp>
          <p:nvSpPr>
            <p:cNvPr id="56" name="Google Shape;329;p30">
              <a:extLst>
                <a:ext uri="{FF2B5EF4-FFF2-40B4-BE49-F238E27FC236}">
                  <a16:creationId xmlns:a16="http://schemas.microsoft.com/office/drawing/2014/main" id="{DCBD50C1-9D73-A3C2-2B83-E68D6BDEFB69}"/>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0;p30">
              <a:extLst>
                <a:ext uri="{FF2B5EF4-FFF2-40B4-BE49-F238E27FC236}">
                  <a16:creationId xmlns:a16="http://schemas.microsoft.com/office/drawing/2014/main" id="{41EDF3AD-2839-F94E-B6F4-D9C773F67D4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31;p30">
              <a:extLst>
                <a:ext uri="{FF2B5EF4-FFF2-40B4-BE49-F238E27FC236}">
                  <a16:creationId xmlns:a16="http://schemas.microsoft.com/office/drawing/2014/main" id="{0A054903-9429-B433-5391-9D03D293E046}"/>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32;p30">
              <a:extLst>
                <a:ext uri="{FF2B5EF4-FFF2-40B4-BE49-F238E27FC236}">
                  <a16:creationId xmlns:a16="http://schemas.microsoft.com/office/drawing/2014/main" id="{D95DEDA9-2C95-4426-471B-4D6F3298F3DE}"/>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33;p30">
              <a:extLst>
                <a:ext uri="{FF2B5EF4-FFF2-40B4-BE49-F238E27FC236}">
                  <a16:creationId xmlns:a16="http://schemas.microsoft.com/office/drawing/2014/main" id="{E89129F7-13FA-5679-B8EA-D805CA6BDAB7}"/>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34;p30">
              <a:extLst>
                <a:ext uri="{FF2B5EF4-FFF2-40B4-BE49-F238E27FC236}">
                  <a16:creationId xmlns:a16="http://schemas.microsoft.com/office/drawing/2014/main" id="{3FA61041-6104-1F9D-2472-B5709191E09E}"/>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35;p30">
              <a:extLst>
                <a:ext uri="{FF2B5EF4-FFF2-40B4-BE49-F238E27FC236}">
                  <a16:creationId xmlns:a16="http://schemas.microsoft.com/office/drawing/2014/main" id="{E29DDD53-70E0-5357-D7F7-A3D0CCEC5246}"/>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36;p30">
              <a:extLst>
                <a:ext uri="{FF2B5EF4-FFF2-40B4-BE49-F238E27FC236}">
                  <a16:creationId xmlns:a16="http://schemas.microsoft.com/office/drawing/2014/main" id="{1DAE32A9-5BCB-1A4D-A056-F8CBA132931E}"/>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7;p30">
              <a:extLst>
                <a:ext uri="{FF2B5EF4-FFF2-40B4-BE49-F238E27FC236}">
                  <a16:creationId xmlns:a16="http://schemas.microsoft.com/office/drawing/2014/main" id="{FACB19B3-1BA3-9E17-0AFD-84305017AB5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8;p30">
              <a:extLst>
                <a:ext uri="{FF2B5EF4-FFF2-40B4-BE49-F238E27FC236}">
                  <a16:creationId xmlns:a16="http://schemas.microsoft.com/office/drawing/2014/main" id="{EBE1E12A-3BF7-CA75-F144-1A9CC6495D28}"/>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9;p30">
              <a:extLst>
                <a:ext uri="{FF2B5EF4-FFF2-40B4-BE49-F238E27FC236}">
                  <a16:creationId xmlns:a16="http://schemas.microsoft.com/office/drawing/2014/main" id="{88BD4A4A-B063-EB11-13D9-166731ED71C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340;p30">
            <a:extLst>
              <a:ext uri="{FF2B5EF4-FFF2-40B4-BE49-F238E27FC236}">
                <a16:creationId xmlns:a16="http://schemas.microsoft.com/office/drawing/2014/main" id="{E2D48B3B-D1F4-931D-1D7F-0B9F795E7C16}"/>
              </a:ext>
            </a:extLst>
          </p:cNvPr>
          <p:cNvGrpSpPr/>
          <p:nvPr/>
        </p:nvGrpSpPr>
        <p:grpSpPr>
          <a:xfrm>
            <a:off x="0" y="5003912"/>
            <a:ext cx="728965" cy="687904"/>
            <a:chOff x="1122400" y="1402350"/>
            <a:chExt cx="654375" cy="654150"/>
          </a:xfrm>
          <a:solidFill>
            <a:schemeClr val="accent2"/>
          </a:solidFill>
        </p:grpSpPr>
        <p:sp>
          <p:nvSpPr>
            <p:cNvPr id="68" name="Google Shape;341;p30">
              <a:extLst>
                <a:ext uri="{FF2B5EF4-FFF2-40B4-BE49-F238E27FC236}">
                  <a16:creationId xmlns:a16="http://schemas.microsoft.com/office/drawing/2014/main" id="{454E6303-A016-ADB4-8D94-B2715EC9B19C}"/>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2;p30">
              <a:extLst>
                <a:ext uri="{FF2B5EF4-FFF2-40B4-BE49-F238E27FC236}">
                  <a16:creationId xmlns:a16="http://schemas.microsoft.com/office/drawing/2014/main" id="{73DBE847-EEB1-E936-4EA5-8655E6E32685}"/>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3;p30">
              <a:extLst>
                <a:ext uri="{FF2B5EF4-FFF2-40B4-BE49-F238E27FC236}">
                  <a16:creationId xmlns:a16="http://schemas.microsoft.com/office/drawing/2014/main" id="{D15AFE9A-FFB4-D32F-6FFA-D040A8223258}"/>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4;p30">
              <a:extLst>
                <a:ext uri="{FF2B5EF4-FFF2-40B4-BE49-F238E27FC236}">
                  <a16:creationId xmlns:a16="http://schemas.microsoft.com/office/drawing/2014/main" id="{D6C140F7-AA02-5480-D9F2-54C9A9DB3EF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5;p30">
              <a:extLst>
                <a:ext uri="{FF2B5EF4-FFF2-40B4-BE49-F238E27FC236}">
                  <a16:creationId xmlns:a16="http://schemas.microsoft.com/office/drawing/2014/main" id="{8194716B-BB99-CCD6-7CE6-7E3BC5B7EBA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6;p30">
              <a:extLst>
                <a:ext uri="{FF2B5EF4-FFF2-40B4-BE49-F238E27FC236}">
                  <a16:creationId xmlns:a16="http://schemas.microsoft.com/office/drawing/2014/main" id="{EACC379D-5933-AB4C-A805-71566736EECF}"/>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7;p30">
              <a:extLst>
                <a:ext uri="{FF2B5EF4-FFF2-40B4-BE49-F238E27FC236}">
                  <a16:creationId xmlns:a16="http://schemas.microsoft.com/office/drawing/2014/main" id="{75B32866-DA0C-4DEE-5CAA-7BF4D119953D}"/>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p30">
              <a:extLst>
                <a:ext uri="{FF2B5EF4-FFF2-40B4-BE49-F238E27FC236}">
                  <a16:creationId xmlns:a16="http://schemas.microsoft.com/office/drawing/2014/main" id="{B143FB69-3975-6513-0D05-71C7DF52B846}"/>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9;p30">
              <a:extLst>
                <a:ext uri="{FF2B5EF4-FFF2-40B4-BE49-F238E27FC236}">
                  <a16:creationId xmlns:a16="http://schemas.microsoft.com/office/drawing/2014/main" id="{FB72B138-B725-0629-8D74-84D290B25EE4}"/>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0;p30">
              <a:extLst>
                <a:ext uri="{FF2B5EF4-FFF2-40B4-BE49-F238E27FC236}">
                  <a16:creationId xmlns:a16="http://schemas.microsoft.com/office/drawing/2014/main" id="{6E55C297-BAFA-6D10-C8A0-46ED796BCA05}"/>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51;p30">
              <a:extLst>
                <a:ext uri="{FF2B5EF4-FFF2-40B4-BE49-F238E27FC236}">
                  <a16:creationId xmlns:a16="http://schemas.microsoft.com/office/drawing/2014/main" id="{97E91719-1222-96F2-DD20-A6B13A066DDB}"/>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52;p30">
            <a:extLst>
              <a:ext uri="{FF2B5EF4-FFF2-40B4-BE49-F238E27FC236}">
                <a16:creationId xmlns:a16="http://schemas.microsoft.com/office/drawing/2014/main" id="{7BECB41C-6128-691E-A40A-8CBAEDE5265C}"/>
              </a:ext>
            </a:extLst>
          </p:cNvPr>
          <p:cNvGrpSpPr/>
          <p:nvPr/>
        </p:nvGrpSpPr>
        <p:grpSpPr>
          <a:xfrm>
            <a:off x="7660937" y="662038"/>
            <a:ext cx="586388" cy="628037"/>
            <a:chOff x="1122400" y="1402350"/>
            <a:chExt cx="654375" cy="654150"/>
          </a:xfrm>
          <a:solidFill>
            <a:schemeClr val="tx2"/>
          </a:solidFill>
        </p:grpSpPr>
        <p:sp>
          <p:nvSpPr>
            <p:cNvPr id="80" name="Google Shape;353;p30">
              <a:extLst>
                <a:ext uri="{FF2B5EF4-FFF2-40B4-BE49-F238E27FC236}">
                  <a16:creationId xmlns:a16="http://schemas.microsoft.com/office/drawing/2014/main" id="{EF5CF932-24A9-5DBE-FE8E-547CA8756C3A}"/>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54;p30">
              <a:extLst>
                <a:ext uri="{FF2B5EF4-FFF2-40B4-BE49-F238E27FC236}">
                  <a16:creationId xmlns:a16="http://schemas.microsoft.com/office/drawing/2014/main" id="{8C283151-53D1-6310-5AE7-2409ACE38A53}"/>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55;p30">
              <a:extLst>
                <a:ext uri="{FF2B5EF4-FFF2-40B4-BE49-F238E27FC236}">
                  <a16:creationId xmlns:a16="http://schemas.microsoft.com/office/drawing/2014/main" id="{28D0E5D3-B274-AF17-50F2-46429C6896AE}"/>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56;p30">
              <a:extLst>
                <a:ext uri="{FF2B5EF4-FFF2-40B4-BE49-F238E27FC236}">
                  <a16:creationId xmlns:a16="http://schemas.microsoft.com/office/drawing/2014/main" id="{85BDF581-316C-C545-299A-2DDC35CD2256}"/>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57;p30">
              <a:extLst>
                <a:ext uri="{FF2B5EF4-FFF2-40B4-BE49-F238E27FC236}">
                  <a16:creationId xmlns:a16="http://schemas.microsoft.com/office/drawing/2014/main" id="{21E87897-A9AD-72E8-3125-1A2A27547BFB}"/>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58;p30">
              <a:extLst>
                <a:ext uri="{FF2B5EF4-FFF2-40B4-BE49-F238E27FC236}">
                  <a16:creationId xmlns:a16="http://schemas.microsoft.com/office/drawing/2014/main" id="{7A8DFD0B-F14A-608B-0304-0B39DA218B76}"/>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59;p30">
              <a:extLst>
                <a:ext uri="{FF2B5EF4-FFF2-40B4-BE49-F238E27FC236}">
                  <a16:creationId xmlns:a16="http://schemas.microsoft.com/office/drawing/2014/main" id="{8866EA1C-F19E-951E-38F0-3517550FE792}"/>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0;p30">
              <a:extLst>
                <a:ext uri="{FF2B5EF4-FFF2-40B4-BE49-F238E27FC236}">
                  <a16:creationId xmlns:a16="http://schemas.microsoft.com/office/drawing/2014/main" id="{01977941-B6C8-8A12-1D44-FAD220754AC3}"/>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1;p30">
              <a:extLst>
                <a:ext uri="{FF2B5EF4-FFF2-40B4-BE49-F238E27FC236}">
                  <a16:creationId xmlns:a16="http://schemas.microsoft.com/office/drawing/2014/main" id="{E9B7DF86-5D33-00D6-158D-880294D1D5D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2;p30">
              <a:extLst>
                <a:ext uri="{FF2B5EF4-FFF2-40B4-BE49-F238E27FC236}">
                  <a16:creationId xmlns:a16="http://schemas.microsoft.com/office/drawing/2014/main" id="{E60CE507-F995-4AE5-D961-D88C61B4EFC0}"/>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3;p30">
              <a:extLst>
                <a:ext uri="{FF2B5EF4-FFF2-40B4-BE49-F238E27FC236}">
                  <a16:creationId xmlns:a16="http://schemas.microsoft.com/office/drawing/2014/main" id="{F3DCE763-1983-5D40-7C84-A14E0CBE973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364;p30">
            <a:extLst>
              <a:ext uri="{FF2B5EF4-FFF2-40B4-BE49-F238E27FC236}">
                <a16:creationId xmlns:a16="http://schemas.microsoft.com/office/drawing/2014/main" id="{F4908FDB-F052-1C43-6AD0-5D09C564B11D}"/>
              </a:ext>
            </a:extLst>
          </p:cNvPr>
          <p:cNvGrpSpPr/>
          <p:nvPr/>
        </p:nvGrpSpPr>
        <p:grpSpPr>
          <a:xfrm>
            <a:off x="5602773" y="4972370"/>
            <a:ext cx="465719" cy="465559"/>
            <a:chOff x="1122400" y="1402350"/>
            <a:chExt cx="654375" cy="654150"/>
          </a:xfrm>
        </p:grpSpPr>
        <p:sp>
          <p:nvSpPr>
            <p:cNvPr id="92" name="Google Shape;365;p30">
              <a:extLst>
                <a:ext uri="{FF2B5EF4-FFF2-40B4-BE49-F238E27FC236}">
                  <a16:creationId xmlns:a16="http://schemas.microsoft.com/office/drawing/2014/main" id="{94325A13-D06D-FAC2-58D2-E1CA85622CF1}"/>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6;p30">
              <a:extLst>
                <a:ext uri="{FF2B5EF4-FFF2-40B4-BE49-F238E27FC236}">
                  <a16:creationId xmlns:a16="http://schemas.microsoft.com/office/drawing/2014/main" id="{4B5F651F-D12D-4618-92E3-FB2EF3C4FAC7}"/>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p30">
              <a:extLst>
                <a:ext uri="{FF2B5EF4-FFF2-40B4-BE49-F238E27FC236}">
                  <a16:creationId xmlns:a16="http://schemas.microsoft.com/office/drawing/2014/main" id="{C4B423CB-9195-E89B-7815-36E6612830B3}"/>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8;p30">
              <a:extLst>
                <a:ext uri="{FF2B5EF4-FFF2-40B4-BE49-F238E27FC236}">
                  <a16:creationId xmlns:a16="http://schemas.microsoft.com/office/drawing/2014/main" id="{405592AA-C5FB-D3A5-23C4-32244E874BC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9;p30">
              <a:extLst>
                <a:ext uri="{FF2B5EF4-FFF2-40B4-BE49-F238E27FC236}">
                  <a16:creationId xmlns:a16="http://schemas.microsoft.com/office/drawing/2014/main" id="{D430783A-98EE-40FD-E429-0B0B94EA3804}"/>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0;p30">
              <a:extLst>
                <a:ext uri="{FF2B5EF4-FFF2-40B4-BE49-F238E27FC236}">
                  <a16:creationId xmlns:a16="http://schemas.microsoft.com/office/drawing/2014/main" id="{59868131-AFFE-B23C-F06C-7F56D2CDE91A}"/>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p30">
              <a:extLst>
                <a:ext uri="{FF2B5EF4-FFF2-40B4-BE49-F238E27FC236}">
                  <a16:creationId xmlns:a16="http://schemas.microsoft.com/office/drawing/2014/main" id="{A91CF70C-5BE3-1CAF-692D-ECB175669B23}"/>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2;p30">
              <a:extLst>
                <a:ext uri="{FF2B5EF4-FFF2-40B4-BE49-F238E27FC236}">
                  <a16:creationId xmlns:a16="http://schemas.microsoft.com/office/drawing/2014/main" id="{855DDCE6-F128-B43C-4D05-88EEAED3304C}"/>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3;p30">
              <a:extLst>
                <a:ext uri="{FF2B5EF4-FFF2-40B4-BE49-F238E27FC236}">
                  <a16:creationId xmlns:a16="http://schemas.microsoft.com/office/drawing/2014/main" id="{349E7671-5C3F-D71D-68C8-321F2818A655}"/>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4;p30">
              <a:extLst>
                <a:ext uri="{FF2B5EF4-FFF2-40B4-BE49-F238E27FC236}">
                  <a16:creationId xmlns:a16="http://schemas.microsoft.com/office/drawing/2014/main" id="{7A21DCD5-5F42-72CA-64F9-B083F50BF9D4}"/>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5;p30">
              <a:extLst>
                <a:ext uri="{FF2B5EF4-FFF2-40B4-BE49-F238E27FC236}">
                  <a16:creationId xmlns:a16="http://schemas.microsoft.com/office/drawing/2014/main" id="{7B4AD2EE-90A5-2669-65E9-69DCABB224D3}"/>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Block Arc 102">
            <a:extLst>
              <a:ext uri="{FF2B5EF4-FFF2-40B4-BE49-F238E27FC236}">
                <a16:creationId xmlns:a16="http://schemas.microsoft.com/office/drawing/2014/main" id="{318EBC57-3997-4B89-D89D-890CFB96D6E4}"/>
              </a:ext>
            </a:extLst>
          </p:cNvPr>
          <p:cNvSpPr/>
          <p:nvPr/>
        </p:nvSpPr>
        <p:spPr>
          <a:xfrm rot="8801712">
            <a:off x="-570641" y="-491925"/>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04" name="Block Arc 103">
            <a:extLst>
              <a:ext uri="{FF2B5EF4-FFF2-40B4-BE49-F238E27FC236}">
                <a16:creationId xmlns:a16="http://schemas.microsoft.com/office/drawing/2014/main" id="{00DAF325-BCAE-DD7F-9A25-5EA060EA518C}"/>
              </a:ext>
            </a:extLst>
          </p:cNvPr>
          <p:cNvSpPr/>
          <p:nvPr/>
        </p:nvSpPr>
        <p:spPr>
          <a:xfrm rot="19901632">
            <a:off x="7423957" y="4741827"/>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4" name="Google Shape;785;p39">
            <a:extLst>
              <a:ext uri="{FF2B5EF4-FFF2-40B4-BE49-F238E27FC236}">
                <a16:creationId xmlns:a16="http://schemas.microsoft.com/office/drawing/2014/main" id="{BD2A9E5C-3C06-45BD-023D-98577904C01A}"/>
              </a:ext>
            </a:extLst>
          </p:cNvPr>
          <p:cNvSpPr txBox="1">
            <a:spLocks/>
          </p:cNvSpPr>
          <p:nvPr/>
        </p:nvSpPr>
        <p:spPr>
          <a:xfrm>
            <a:off x="546564" y="424966"/>
            <a:ext cx="7606500" cy="572700"/>
          </a:xfrm>
          <a:prstGeom prst="rect">
            <a:avLst/>
          </a:prstGeom>
        </p:spPr>
        <p:txBody>
          <a:bodyPr spcFirstLastPara="1" vert="horz" wrap="square" lIns="91425" tIns="91425" rIns="91425" bIns="91425" rtlCol="0"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lgn="ctr">
              <a:spcBef>
                <a:spcPts val="0"/>
              </a:spcBef>
            </a:pPr>
            <a:r>
              <a:rPr lang="en-IE" dirty="0"/>
              <a:t>Resources</a:t>
            </a:r>
          </a:p>
        </p:txBody>
      </p:sp>
      <p:sp>
        <p:nvSpPr>
          <p:cNvPr id="5" name="Google Shape;786;p39">
            <a:extLst>
              <a:ext uri="{FF2B5EF4-FFF2-40B4-BE49-F238E27FC236}">
                <a16:creationId xmlns:a16="http://schemas.microsoft.com/office/drawing/2014/main" id="{2E7FB420-A4B9-E624-2036-5AF0F42D60AC}"/>
              </a:ext>
            </a:extLst>
          </p:cNvPr>
          <p:cNvSpPr txBox="1">
            <a:spLocks/>
          </p:cNvSpPr>
          <p:nvPr/>
        </p:nvSpPr>
        <p:spPr>
          <a:xfrm>
            <a:off x="0" y="1455186"/>
            <a:ext cx="8980617" cy="3316900"/>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457200" indent="-317500">
              <a:spcBef>
                <a:spcPts val="0"/>
              </a:spcBef>
              <a:buSzPts val="1400"/>
              <a:buFont typeface="Arial" pitchFamily="34" charset="0"/>
              <a:buChar char="●"/>
            </a:pPr>
            <a:r>
              <a:rPr lang="en-GB" sz="1800" dirty="0"/>
              <a:t>[1]</a:t>
            </a:r>
            <a:r>
              <a:rPr lang="en-GB" sz="1800" u="sng" dirty="0">
                <a:solidFill>
                  <a:schemeClr val="hlink"/>
                </a:solidFill>
                <a:hlinkClick r:id="rId2"/>
              </a:rPr>
              <a:t>https://www.iea.org/reports/global-energy-review-co2-emissions-in-2021-2</a:t>
            </a:r>
            <a:endParaRPr lang="en-GB" sz="1800" dirty="0"/>
          </a:p>
          <a:p>
            <a:pPr marL="457200" indent="-317500">
              <a:spcBef>
                <a:spcPts val="0"/>
              </a:spcBef>
              <a:buSzPts val="1400"/>
              <a:buFont typeface="Arial" pitchFamily="34" charset="0"/>
              <a:buChar char="●"/>
            </a:pPr>
            <a:r>
              <a:rPr lang="en-GB" sz="1800" dirty="0"/>
              <a:t>[2]</a:t>
            </a:r>
            <a:r>
              <a:rPr lang="en-GB" sz="1800" u="sng" dirty="0"/>
              <a:t>https://www.iea.org/reports/global-energy-review-co2-emissions-in-2021-2</a:t>
            </a:r>
          </a:p>
          <a:p>
            <a:pPr marL="457200" indent="-317500">
              <a:spcBef>
                <a:spcPts val="0"/>
              </a:spcBef>
              <a:buSzPts val="1400"/>
              <a:buFont typeface="Arial" pitchFamily="34" charset="0"/>
              <a:buChar char="●"/>
            </a:pPr>
            <a:r>
              <a:rPr lang="en-GB" sz="1800" dirty="0"/>
              <a:t>[3]</a:t>
            </a:r>
            <a:r>
              <a:rPr lang="en-GB" sz="1800" u="sng" dirty="0"/>
              <a:t>https://www.epa.ie/our-services/monitoring--assessment/climate-change/ghg/transport/</a:t>
            </a:r>
          </a:p>
          <a:p>
            <a:pPr marL="457200" indent="-317500">
              <a:spcBef>
                <a:spcPts val="0"/>
              </a:spcBef>
              <a:buSzPts val="1400"/>
              <a:buFont typeface="Arial" pitchFamily="34" charset="0"/>
              <a:buChar char="●"/>
            </a:pPr>
            <a:r>
              <a:rPr lang="en-GB" sz="1800" dirty="0"/>
              <a:t>[4]</a:t>
            </a:r>
            <a:r>
              <a:rPr lang="en-GB" sz="1800" u="sng" dirty="0"/>
              <a:t>https://www.epa.ie/our-services/monitoring--assessment/climate-change/ghg/transport/</a:t>
            </a:r>
          </a:p>
          <a:p>
            <a:pPr marL="457200" indent="-317500">
              <a:spcBef>
                <a:spcPts val="0"/>
              </a:spcBef>
              <a:buSzPts val="1400"/>
              <a:buFont typeface="Arial" pitchFamily="34" charset="0"/>
              <a:buChar char="●"/>
            </a:pPr>
            <a:r>
              <a:rPr lang="en-GB" sz="1800" dirty="0"/>
              <a:t>[5]</a:t>
            </a:r>
            <a:r>
              <a:rPr lang="en-GB" sz="1800" u="sng" dirty="0"/>
              <a:t>https://www.epa.ie/our-services/monitoring--assessment/climate-change/ghg/transport/</a:t>
            </a:r>
          </a:p>
          <a:p>
            <a:pPr marL="457200" indent="-317500">
              <a:spcBef>
                <a:spcPts val="0"/>
              </a:spcBef>
              <a:buSzPts val="1400"/>
              <a:buFont typeface="Arial" pitchFamily="34" charset="0"/>
              <a:buChar char="●"/>
            </a:pPr>
            <a:r>
              <a:rPr lang="en-GB" sz="1800" dirty="0"/>
              <a:t>[6]</a:t>
            </a:r>
            <a:r>
              <a:rPr lang="en-GB" sz="1800" u="sng" dirty="0"/>
              <a:t>https://www.epa.ie/our-services/monitoring--assessment/climate-change/ghg/transport/</a:t>
            </a:r>
          </a:p>
          <a:p>
            <a:pPr marL="457200" indent="-317500">
              <a:spcBef>
                <a:spcPts val="0"/>
              </a:spcBef>
              <a:buSzPts val="1400"/>
              <a:buFont typeface="Arial" pitchFamily="34" charset="0"/>
              <a:buChar char="●"/>
            </a:pPr>
            <a:r>
              <a:rPr lang="en-GB" sz="1800" dirty="0"/>
              <a:t>[7](UK Department For Business, Energy and Industrial Strategy via Our World In Data)</a:t>
            </a:r>
          </a:p>
          <a:p>
            <a:pPr marL="457200" indent="-317500">
              <a:spcBef>
                <a:spcPts val="0"/>
              </a:spcBef>
              <a:buSzPts val="1400"/>
              <a:buFont typeface="Arial" pitchFamily="34" charset="0"/>
              <a:buChar char="●"/>
            </a:pPr>
            <a:r>
              <a:rPr lang="en-GB" sz="1800" dirty="0"/>
              <a:t>[8]</a:t>
            </a:r>
            <a:r>
              <a:rPr lang="en-GB" sz="1800" u="sng" dirty="0"/>
              <a:t>https://www.gov.ie/en/publication/a7386-sd-test-climate-action-transport</a:t>
            </a:r>
            <a:r>
              <a:rPr lang="en-GB" sz="1600" u="sng" dirty="0"/>
              <a:t>/</a:t>
            </a:r>
          </a:p>
        </p:txBody>
      </p:sp>
    </p:spTree>
    <p:extLst>
      <p:ext uri="{BB962C8B-B14F-4D97-AF65-F5344CB8AC3E}">
        <p14:creationId xmlns:p14="http://schemas.microsoft.com/office/powerpoint/2010/main" val="1477469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24E1D-DF37-B5E6-3C82-12AAF2407397}"/>
              </a:ext>
            </a:extLst>
          </p:cNvPr>
          <p:cNvSpPr>
            <a:spLocks noGrp="1"/>
          </p:cNvSpPr>
          <p:nvPr>
            <p:ph type="title"/>
          </p:nvPr>
        </p:nvSpPr>
        <p:spPr>
          <a:xfrm>
            <a:off x="801689" y="157777"/>
            <a:ext cx="7500939" cy="561600"/>
          </a:xfrm>
        </p:spPr>
        <p:txBody>
          <a:bodyPr/>
          <a:lstStyle/>
          <a:p>
            <a:r>
              <a:rPr lang="en-GB" dirty="0"/>
              <a:t>Project Brief</a:t>
            </a:r>
          </a:p>
        </p:txBody>
      </p:sp>
      <p:sp>
        <p:nvSpPr>
          <p:cNvPr id="4" name="Text Placeholder 3">
            <a:extLst>
              <a:ext uri="{FF2B5EF4-FFF2-40B4-BE49-F238E27FC236}">
                <a16:creationId xmlns:a16="http://schemas.microsoft.com/office/drawing/2014/main" id="{89B00582-BBC8-FF7E-D567-D83D75B510B4}"/>
              </a:ext>
            </a:extLst>
          </p:cNvPr>
          <p:cNvSpPr>
            <a:spLocks noGrp="1"/>
          </p:cNvSpPr>
          <p:nvPr>
            <p:ph type="body" sz="quarter" idx="11"/>
          </p:nvPr>
        </p:nvSpPr>
        <p:spPr>
          <a:xfrm>
            <a:off x="801689" y="742646"/>
            <a:ext cx="7500938" cy="276225"/>
          </a:xfrm>
        </p:spPr>
        <p:txBody>
          <a:bodyPr/>
          <a:lstStyle/>
          <a:p>
            <a:r>
              <a:rPr lang="en-GB" dirty="0"/>
              <a:t>Initial Goals</a:t>
            </a:r>
          </a:p>
        </p:txBody>
      </p:sp>
      <p:sp>
        <p:nvSpPr>
          <p:cNvPr id="21" name="Google Shape;132;p18">
            <a:extLst>
              <a:ext uri="{FF2B5EF4-FFF2-40B4-BE49-F238E27FC236}">
                <a16:creationId xmlns:a16="http://schemas.microsoft.com/office/drawing/2014/main" id="{20A2DB1D-F230-71F9-E11D-7C9EAAFD8855}"/>
              </a:ext>
            </a:extLst>
          </p:cNvPr>
          <p:cNvSpPr/>
          <p:nvPr/>
        </p:nvSpPr>
        <p:spPr>
          <a:xfrm>
            <a:off x="1852625" y="2299827"/>
            <a:ext cx="5438700" cy="681900"/>
          </a:xfrm>
          <a:prstGeom prst="rect">
            <a:avLst/>
          </a:prstGeom>
          <a:solidFill>
            <a:schemeClr val="accent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p>
        </p:txBody>
      </p:sp>
      <p:sp>
        <p:nvSpPr>
          <p:cNvPr id="23" name="Google Shape;134;p18">
            <a:extLst>
              <a:ext uri="{FF2B5EF4-FFF2-40B4-BE49-F238E27FC236}">
                <a16:creationId xmlns:a16="http://schemas.microsoft.com/office/drawing/2014/main" id="{6BDC58C4-5D49-CC72-2B49-19FFCA30292B}"/>
              </a:ext>
            </a:extLst>
          </p:cNvPr>
          <p:cNvSpPr/>
          <p:nvPr/>
        </p:nvSpPr>
        <p:spPr>
          <a:xfrm>
            <a:off x="457175" y="5004851"/>
            <a:ext cx="8229600" cy="771000"/>
          </a:xfrm>
          <a:prstGeom prst="trapezoid">
            <a:avLst>
              <a:gd name="adj" fmla="val 51648"/>
            </a:avLst>
          </a:prstGeom>
          <a:solidFill>
            <a:schemeClr val="accent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None/>
            </a:pPr>
            <a:r>
              <a:rPr lang="en" sz="2300" dirty="0">
                <a:solidFill>
                  <a:schemeClr val="lt1"/>
                </a:solidFill>
                <a:latin typeface="Fira Sans Extra Condensed Medium"/>
                <a:ea typeface="Fira Sans Extra Condensed Medium"/>
                <a:cs typeface="Fira Sans Extra Condensed Medium"/>
                <a:sym typeface="Fira Sans Extra Condensed Medium"/>
              </a:rPr>
              <a:t>                Development:</a:t>
            </a:r>
            <a:endParaRPr sz="23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24" name="Google Shape;135;p18">
            <a:extLst>
              <a:ext uri="{FF2B5EF4-FFF2-40B4-BE49-F238E27FC236}">
                <a16:creationId xmlns:a16="http://schemas.microsoft.com/office/drawing/2014/main" id="{D3075467-E5DF-39CA-E620-E8DBE6120F64}"/>
              </a:ext>
            </a:extLst>
          </p:cNvPr>
          <p:cNvSpPr/>
          <p:nvPr/>
        </p:nvSpPr>
        <p:spPr>
          <a:xfrm>
            <a:off x="999026" y="4092716"/>
            <a:ext cx="7146000" cy="681900"/>
          </a:xfrm>
          <a:prstGeom prst="trapezoid">
            <a:avLst>
              <a:gd name="adj" fmla="val 51648"/>
            </a:avLst>
          </a:prstGeom>
          <a:solidFill>
            <a:schemeClr val="accent5"/>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None/>
            </a:pPr>
            <a:r>
              <a:rPr lang="en" sz="2300" dirty="0">
                <a:solidFill>
                  <a:schemeClr val="lt1"/>
                </a:solidFill>
                <a:latin typeface="Fira Sans Extra Condensed Medium"/>
                <a:ea typeface="Fira Sans Extra Condensed Medium"/>
                <a:cs typeface="Fira Sans Extra Condensed Medium"/>
                <a:sym typeface="Fira Sans Extra Condensed Medium"/>
              </a:rPr>
              <a:t>             Impact:</a:t>
            </a:r>
            <a:endParaRPr sz="23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25" name="Google Shape;136;p18">
            <a:extLst>
              <a:ext uri="{FF2B5EF4-FFF2-40B4-BE49-F238E27FC236}">
                <a16:creationId xmlns:a16="http://schemas.microsoft.com/office/drawing/2014/main" id="{12DD7985-7DB4-0B63-52C8-14D5B0F1A7F6}"/>
              </a:ext>
            </a:extLst>
          </p:cNvPr>
          <p:cNvSpPr/>
          <p:nvPr/>
        </p:nvSpPr>
        <p:spPr>
          <a:xfrm>
            <a:off x="1475420" y="3183202"/>
            <a:ext cx="6157500" cy="681900"/>
          </a:xfrm>
          <a:prstGeom prst="trapezoid">
            <a:avLst>
              <a:gd name="adj" fmla="val 51648"/>
            </a:avLst>
          </a:prstGeom>
          <a:solidFill>
            <a:schemeClr val="accent4"/>
          </a:solidFill>
          <a:ln w="38100"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l" rtl="0">
              <a:lnSpc>
                <a:spcPct val="100000"/>
              </a:lnSpc>
              <a:spcBef>
                <a:spcPts val="0"/>
              </a:spcBef>
              <a:spcAft>
                <a:spcPts val="0"/>
              </a:spcAft>
              <a:buNone/>
            </a:pPr>
            <a:r>
              <a:rPr lang="en" sz="2300" dirty="0">
                <a:solidFill>
                  <a:schemeClr val="lt1"/>
                </a:solidFill>
                <a:latin typeface="Fira Sans Extra Condensed Medium"/>
                <a:ea typeface="Fira Sans Extra Condensed Medium"/>
                <a:cs typeface="Fira Sans Extra Condensed Medium"/>
                <a:sym typeface="Fira Sans Extra Condensed Medium"/>
              </a:rPr>
              <a:t> Target Audience:</a:t>
            </a:r>
            <a:endParaRPr sz="23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26" name="Google Shape;137;p18">
            <a:extLst>
              <a:ext uri="{FF2B5EF4-FFF2-40B4-BE49-F238E27FC236}">
                <a16:creationId xmlns:a16="http://schemas.microsoft.com/office/drawing/2014/main" id="{3CD67A5C-C08E-8185-9BE9-F3979B4A66FF}"/>
              </a:ext>
            </a:extLst>
          </p:cNvPr>
          <p:cNvSpPr txBox="1"/>
          <p:nvPr/>
        </p:nvSpPr>
        <p:spPr>
          <a:xfrm>
            <a:off x="1852625" y="2404299"/>
            <a:ext cx="5438700" cy="473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ctr" rtl="0">
              <a:spcBef>
                <a:spcPts val="0"/>
              </a:spcBef>
              <a:spcAft>
                <a:spcPts val="0"/>
              </a:spcAft>
              <a:buNone/>
            </a:pPr>
            <a:r>
              <a:rPr lang="en" sz="3300" dirty="0">
                <a:solidFill>
                  <a:schemeClr val="lt1"/>
                </a:solidFill>
                <a:latin typeface="Fira Sans Extra Condensed Medium"/>
                <a:ea typeface="Fira Sans Extra Condensed Medium"/>
                <a:cs typeface="Fira Sans Extra Condensed Medium"/>
                <a:sym typeface="Fira Sans Extra Condensed Medium"/>
              </a:rPr>
              <a:t>Microworld Goals</a:t>
            </a:r>
            <a:endParaRPr sz="3300" dirty="0">
              <a:solidFill>
                <a:schemeClr val="lt1"/>
              </a:solidFill>
              <a:latin typeface="Fira Sans Extra Condensed Medium"/>
              <a:ea typeface="Fira Sans Extra Condensed Medium"/>
              <a:cs typeface="Fira Sans Extra Condensed Medium"/>
              <a:sym typeface="Fira Sans Extra Condensed Medium"/>
            </a:endParaRPr>
          </a:p>
        </p:txBody>
      </p:sp>
      <p:sp>
        <p:nvSpPr>
          <p:cNvPr id="27" name="Google Shape;138;p18">
            <a:extLst>
              <a:ext uri="{FF2B5EF4-FFF2-40B4-BE49-F238E27FC236}">
                <a16:creationId xmlns:a16="http://schemas.microsoft.com/office/drawing/2014/main" id="{709B0029-C9A1-1DC0-B47E-650AE0AC3C47}"/>
              </a:ext>
            </a:extLst>
          </p:cNvPr>
          <p:cNvSpPr txBox="1"/>
          <p:nvPr/>
        </p:nvSpPr>
        <p:spPr>
          <a:xfrm>
            <a:off x="4763578" y="4176122"/>
            <a:ext cx="3341076" cy="51508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n-GB" sz="1100" dirty="0">
                <a:solidFill>
                  <a:schemeClr val="lt1"/>
                </a:solidFill>
                <a:latin typeface="Roboto"/>
                <a:ea typeface="Roboto"/>
                <a:cs typeface="Roboto"/>
                <a:sym typeface="Roboto"/>
              </a:rPr>
              <a:t>Promote greater awareness and engagement on the issue and encourage individuals to make more sustainable transportation choices</a:t>
            </a:r>
          </a:p>
        </p:txBody>
      </p:sp>
      <p:sp>
        <p:nvSpPr>
          <p:cNvPr id="28" name="Google Shape;139;p18">
            <a:extLst>
              <a:ext uri="{FF2B5EF4-FFF2-40B4-BE49-F238E27FC236}">
                <a16:creationId xmlns:a16="http://schemas.microsoft.com/office/drawing/2014/main" id="{51B4F103-B07F-4E45-CD6D-3B06D25C551D}"/>
              </a:ext>
            </a:extLst>
          </p:cNvPr>
          <p:cNvSpPr txBox="1"/>
          <p:nvPr/>
        </p:nvSpPr>
        <p:spPr>
          <a:xfrm>
            <a:off x="4803898" y="5177453"/>
            <a:ext cx="3659453" cy="42574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n-GB" sz="1100" dirty="0">
                <a:solidFill>
                  <a:schemeClr val="lt1"/>
                </a:solidFill>
                <a:latin typeface="Roboto"/>
                <a:ea typeface="Roboto"/>
                <a:cs typeface="Roboto"/>
                <a:sym typeface="Roboto"/>
              </a:rPr>
              <a:t>Develop and evaluate the use of a website that contains a multi-step microworld that accurately represents the impact of transportation on the environment.</a:t>
            </a:r>
          </a:p>
        </p:txBody>
      </p:sp>
      <p:sp>
        <p:nvSpPr>
          <p:cNvPr id="29" name="Google Shape;140;p18">
            <a:extLst>
              <a:ext uri="{FF2B5EF4-FFF2-40B4-BE49-F238E27FC236}">
                <a16:creationId xmlns:a16="http://schemas.microsoft.com/office/drawing/2014/main" id="{155D7929-6D35-AA43-EEE0-A101E771449D}"/>
              </a:ext>
            </a:extLst>
          </p:cNvPr>
          <p:cNvSpPr txBox="1"/>
          <p:nvPr/>
        </p:nvSpPr>
        <p:spPr>
          <a:xfrm>
            <a:off x="4803898" y="3264851"/>
            <a:ext cx="2609675" cy="475165"/>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Clr>
                <a:schemeClr val="dk1"/>
              </a:buClr>
              <a:buSzPts val="1100"/>
              <a:buFont typeface="Arial"/>
              <a:buNone/>
            </a:pPr>
            <a:r>
              <a:rPr lang="en" sz="1100" dirty="0">
                <a:solidFill>
                  <a:schemeClr val="lt1"/>
                </a:solidFill>
                <a:latin typeface="Roboto"/>
                <a:ea typeface="Roboto"/>
                <a:cs typeface="Roboto"/>
                <a:sym typeface="Roboto"/>
              </a:rPr>
              <a:t>The initial goal was to make it user-friendly for Bridge2College students</a:t>
            </a:r>
            <a:endParaRPr sz="1100" dirty="0">
              <a:solidFill>
                <a:schemeClr val="lt1"/>
              </a:solidFill>
              <a:latin typeface="Roboto"/>
              <a:ea typeface="Roboto"/>
              <a:cs typeface="Roboto"/>
              <a:sym typeface="Roboto"/>
            </a:endParaRPr>
          </a:p>
        </p:txBody>
      </p:sp>
      <p:grpSp>
        <p:nvGrpSpPr>
          <p:cNvPr id="30" name="Google Shape;141;p18">
            <a:extLst>
              <a:ext uri="{FF2B5EF4-FFF2-40B4-BE49-F238E27FC236}">
                <a16:creationId xmlns:a16="http://schemas.microsoft.com/office/drawing/2014/main" id="{9E0F081F-088C-2AA2-7B09-9014F3A839A5}"/>
              </a:ext>
            </a:extLst>
          </p:cNvPr>
          <p:cNvGrpSpPr/>
          <p:nvPr/>
        </p:nvGrpSpPr>
        <p:grpSpPr>
          <a:xfrm>
            <a:off x="4422271" y="3332856"/>
            <a:ext cx="269280" cy="382993"/>
            <a:chOff x="3342275" y="2615925"/>
            <a:chExt cx="339700" cy="483150"/>
          </a:xfrm>
        </p:grpSpPr>
        <p:sp>
          <p:nvSpPr>
            <p:cNvPr id="33" name="Google Shape;142;p18">
              <a:extLst>
                <a:ext uri="{FF2B5EF4-FFF2-40B4-BE49-F238E27FC236}">
                  <a16:creationId xmlns:a16="http://schemas.microsoft.com/office/drawing/2014/main" id="{BEA57DB0-71D5-C9DC-DC38-EE2DE50BB70D}"/>
                </a:ext>
              </a:extLst>
            </p:cNvPr>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34" name="Google Shape;143;p18">
              <a:extLst>
                <a:ext uri="{FF2B5EF4-FFF2-40B4-BE49-F238E27FC236}">
                  <a16:creationId xmlns:a16="http://schemas.microsoft.com/office/drawing/2014/main" id="{2F54A853-AF66-B842-8846-B5C62662ED50}"/>
                </a:ext>
              </a:extLst>
            </p:cNvPr>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grpSp>
      <p:sp>
        <p:nvSpPr>
          <p:cNvPr id="31" name="Google Shape;144;p18">
            <a:extLst>
              <a:ext uri="{FF2B5EF4-FFF2-40B4-BE49-F238E27FC236}">
                <a16:creationId xmlns:a16="http://schemas.microsoft.com/office/drawing/2014/main" id="{4141B6A1-C23D-B55C-FCD6-7D318E2A7719}"/>
              </a:ext>
            </a:extLst>
          </p:cNvPr>
          <p:cNvSpPr/>
          <p:nvPr/>
        </p:nvSpPr>
        <p:spPr>
          <a:xfrm>
            <a:off x="4380664" y="5210801"/>
            <a:ext cx="382993" cy="359053"/>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32" name="Google Shape;145;p18">
            <a:extLst>
              <a:ext uri="{FF2B5EF4-FFF2-40B4-BE49-F238E27FC236}">
                <a16:creationId xmlns:a16="http://schemas.microsoft.com/office/drawing/2014/main" id="{935CAD06-CBE5-F08B-F6F3-9FB8136C8119}"/>
              </a:ext>
            </a:extLst>
          </p:cNvPr>
          <p:cNvSpPr/>
          <p:nvPr/>
        </p:nvSpPr>
        <p:spPr>
          <a:xfrm>
            <a:off x="4380585" y="4254211"/>
            <a:ext cx="382993" cy="359053"/>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lt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lgn="l" rtl="0">
              <a:spcBef>
                <a:spcPts val="0"/>
              </a:spcBef>
              <a:spcAft>
                <a:spcPts val="0"/>
              </a:spcAft>
              <a:buNone/>
            </a:pPr>
            <a:endParaRPr>
              <a:solidFill>
                <a:srgbClr val="435D74"/>
              </a:solidFill>
            </a:endParaRPr>
          </a:p>
        </p:txBody>
      </p:sp>
      <p:sp>
        <p:nvSpPr>
          <p:cNvPr id="36" name="TextBox 35">
            <a:extLst>
              <a:ext uri="{FF2B5EF4-FFF2-40B4-BE49-F238E27FC236}">
                <a16:creationId xmlns:a16="http://schemas.microsoft.com/office/drawing/2014/main" id="{1B23235D-9FA3-AE64-5C0B-91345052A49F}"/>
              </a:ext>
            </a:extLst>
          </p:cNvPr>
          <p:cNvSpPr txBox="1"/>
          <p:nvPr/>
        </p:nvSpPr>
        <p:spPr>
          <a:xfrm>
            <a:off x="369278" y="1115485"/>
            <a:ext cx="8317497" cy="954107"/>
          </a:xfrm>
          <a:prstGeom prst="rect">
            <a:avLst/>
          </a:prstGeom>
          <a:noFill/>
        </p:spPr>
        <p:txBody>
          <a:bodyPr wrap="square">
            <a:spAutoFit/>
          </a:bodyPr>
          <a:lstStyle/>
          <a:p>
            <a:pPr algn="ctr"/>
            <a:r>
              <a:rPr lang="en-GB" sz="1400" dirty="0"/>
              <a:t>Education is a crucial tool in addressing these issues and raising awareness among the public. The lack of understanding and awareness of these issues, particularly by students, is a significant barrier to achieving sustainable transportation. However, by providing an interactive microworld, learners can gain a deeper understanding of the impact of their transportation choices. </a:t>
            </a:r>
          </a:p>
        </p:txBody>
      </p:sp>
    </p:spTree>
    <p:extLst>
      <p:ext uri="{BB962C8B-B14F-4D97-AF65-F5344CB8AC3E}">
        <p14:creationId xmlns:p14="http://schemas.microsoft.com/office/powerpoint/2010/main" val="10725258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Google Shape;516;p34">
            <a:extLst>
              <a:ext uri="{FF2B5EF4-FFF2-40B4-BE49-F238E27FC236}">
                <a16:creationId xmlns:a16="http://schemas.microsoft.com/office/drawing/2014/main" id="{EC5FBF8B-8A03-C01B-BD47-6B1863BC6840}"/>
              </a:ext>
            </a:extLst>
          </p:cNvPr>
          <p:cNvSpPr/>
          <p:nvPr/>
        </p:nvSpPr>
        <p:spPr>
          <a:xfrm>
            <a:off x="1998807" y="495915"/>
            <a:ext cx="5146386" cy="5040600"/>
          </a:xfrm>
          <a:prstGeom prst="ellipse">
            <a:avLst/>
          </a:prstGeom>
          <a:solidFill>
            <a:srgbClr val="005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6;p30">
            <a:extLst>
              <a:ext uri="{FF2B5EF4-FFF2-40B4-BE49-F238E27FC236}">
                <a16:creationId xmlns:a16="http://schemas.microsoft.com/office/drawing/2014/main" id="{F805DF52-400C-0ADA-BA9C-3C8A34E7D017}"/>
              </a:ext>
            </a:extLst>
          </p:cNvPr>
          <p:cNvSpPr txBox="1">
            <a:spLocks noGrp="1"/>
          </p:cNvSpPr>
          <p:nvPr>
            <p:ph type="title"/>
          </p:nvPr>
        </p:nvSpPr>
        <p:spPr>
          <a:xfrm>
            <a:off x="2409744" y="1288624"/>
            <a:ext cx="4324512" cy="2113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E" sz="13000" b="1" dirty="0">
                <a:solidFill>
                  <a:schemeClr val="bg1"/>
                </a:solidFill>
              </a:rPr>
              <a:t>&gt;9</a:t>
            </a:r>
            <a:r>
              <a:rPr lang="id" sz="13000" b="1" dirty="0">
                <a:solidFill>
                  <a:schemeClr val="bg1"/>
                </a:solidFill>
              </a:rPr>
              <a:t>0%</a:t>
            </a:r>
            <a:r>
              <a:rPr lang="id" sz="1000" b="1" dirty="0">
                <a:solidFill>
                  <a:schemeClr val="bg1"/>
                </a:solidFill>
              </a:rPr>
              <a:t>[2]</a:t>
            </a:r>
            <a:endParaRPr sz="1000" b="1" dirty="0">
              <a:solidFill>
                <a:schemeClr val="bg1"/>
              </a:solidFill>
            </a:endParaRPr>
          </a:p>
        </p:txBody>
      </p:sp>
      <p:sp>
        <p:nvSpPr>
          <p:cNvPr id="54" name="Google Shape;327;p30">
            <a:extLst>
              <a:ext uri="{FF2B5EF4-FFF2-40B4-BE49-F238E27FC236}">
                <a16:creationId xmlns:a16="http://schemas.microsoft.com/office/drawing/2014/main" id="{E326AEAD-AD9C-C768-3E2B-9039FC43CD03}"/>
              </a:ext>
            </a:extLst>
          </p:cNvPr>
          <p:cNvSpPr txBox="1">
            <a:spLocks/>
          </p:cNvSpPr>
          <p:nvPr/>
        </p:nvSpPr>
        <p:spPr>
          <a:xfrm>
            <a:off x="2982109" y="3063240"/>
            <a:ext cx="3179781" cy="1795599"/>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gn="ctr" rtl="0">
              <a:spcBef>
                <a:spcPts val="0"/>
              </a:spcBef>
              <a:spcAft>
                <a:spcPts val="0"/>
              </a:spcAft>
              <a:buClr>
                <a:schemeClr val="dk1"/>
              </a:buClr>
              <a:buSzPts val="1100"/>
              <a:buFont typeface="Arial"/>
              <a:buNone/>
            </a:pPr>
            <a:r>
              <a:rPr lang="en-GB" sz="1800" dirty="0"/>
              <a:t>Currently, over 90% of the global transport sector relies on fossil fuels with 49% of oil production consumed in the transport sector! That’s only a 3% decrease since 1970!</a:t>
            </a:r>
            <a:endParaRPr lang="en-GB" sz="2000" dirty="0"/>
          </a:p>
        </p:txBody>
      </p:sp>
      <p:grpSp>
        <p:nvGrpSpPr>
          <p:cNvPr id="55" name="Google Shape;328;p30">
            <a:extLst>
              <a:ext uri="{FF2B5EF4-FFF2-40B4-BE49-F238E27FC236}">
                <a16:creationId xmlns:a16="http://schemas.microsoft.com/office/drawing/2014/main" id="{838F7A3C-5D99-1104-9801-460C454B2BB4}"/>
              </a:ext>
            </a:extLst>
          </p:cNvPr>
          <p:cNvGrpSpPr/>
          <p:nvPr/>
        </p:nvGrpSpPr>
        <p:grpSpPr>
          <a:xfrm>
            <a:off x="2746680" y="635703"/>
            <a:ext cx="719943" cy="719696"/>
            <a:chOff x="1122400" y="1402350"/>
            <a:chExt cx="654375" cy="654150"/>
          </a:xfrm>
        </p:grpSpPr>
        <p:sp>
          <p:nvSpPr>
            <p:cNvPr id="56" name="Google Shape;329;p30">
              <a:extLst>
                <a:ext uri="{FF2B5EF4-FFF2-40B4-BE49-F238E27FC236}">
                  <a16:creationId xmlns:a16="http://schemas.microsoft.com/office/drawing/2014/main" id="{DCBD50C1-9D73-A3C2-2B83-E68D6BDEFB69}"/>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0;p30">
              <a:extLst>
                <a:ext uri="{FF2B5EF4-FFF2-40B4-BE49-F238E27FC236}">
                  <a16:creationId xmlns:a16="http://schemas.microsoft.com/office/drawing/2014/main" id="{41EDF3AD-2839-F94E-B6F4-D9C773F67D4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31;p30">
              <a:extLst>
                <a:ext uri="{FF2B5EF4-FFF2-40B4-BE49-F238E27FC236}">
                  <a16:creationId xmlns:a16="http://schemas.microsoft.com/office/drawing/2014/main" id="{0A054903-9429-B433-5391-9D03D293E046}"/>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32;p30">
              <a:extLst>
                <a:ext uri="{FF2B5EF4-FFF2-40B4-BE49-F238E27FC236}">
                  <a16:creationId xmlns:a16="http://schemas.microsoft.com/office/drawing/2014/main" id="{D95DEDA9-2C95-4426-471B-4D6F3298F3DE}"/>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33;p30">
              <a:extLst>
                <a:ext uri="{FF2B5EF4-FFF2-40B4-BE49-F238E27FC236}">
                  <a16:creationId xmlns:a16="http://schemas.microsoft.com/office/drawing/2014/main" id="{E89129F7-13FA-5679-B8EA-D805CA6BDAB7}"/>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34;p30">
              <a:extLst>
                <a:ext uri="{FF2B5EF4-FFF2-40B4-BE49-F238E27FC236}">
                  <a16:creationId xmlns:a16="http://schemas.microsoft.com/office/drawing/2014/main" id="{3FA61041-6104-1F9D-2472-B5709191E09E}"/>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35;p30">
              <a:extLst>
                <a:ext uri="{FF2B5EF4-FFF2-40B4-BE49-F238E27FC236}">
                  <a16:creationId xmlns:a16="http://schemas.microsoft.com/office/drawing/2014/main" id="{E29DDD53-70E0-5357-D7F7-A3D0CCEC5246}"/>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36;p30">
              <a:extLst>
                <a:ext uri="{FF2B5EF4-FFF2-40B4-BE49-F238E27FC236}">
                  <a16:creationId xmlns:a16="http://schemas.microsoft.com/office/drawing/2014/main" id="{1DAE32A9-5BCB-1A4D-A056-F8CBA132931E}"/>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7;p30">
              <a:extLst>
                <a:ext uri="{FF2B5EF4-FFF2-40B4-BE49-F238E27FC236}">
                  <a16:creationId xmlns:a16="http://schemas.microsoft.com/office/drawing/2014/main" id="{FACB19B3-1BA3-9E17-0AFD-84305017AB5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8;p30">
              <a:extLst>
                <a:ext uri="{FF2B5EF4-FFF2-40B4-BE49-F238E27FC236}">
                  <a16:creationId xmlns:a16="http://schemas.microsoft.com/office/drawing/2014/main" id="{EBE1E12A-3BF7-CA75-F144-1A9CC6495D28}"/>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9;p30">
              <a:extLst>
                <a:ext uri="{FF2B5EF4-FFF2-40B4-BE49-F238E27FC236}">
                  <a16:creationId xmlns:a16="http://schemas.microsoft.com/office/drawing/2014/main" id="{88BD4A4A-B063-EB11-13D9-166731ED71C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340;p30">
            <a:extLst>
              <a:ext uri="{FF2B5EF4-FFF2-40B4-BE49-F238E27FC236}">
                <a16:creationId xmlns:a16="http://schemas.microsoft.com/office/drawing/2014/main" id="{E2D48B3B-D1F4-931D-1D7F-0B9F795E7C16}"/>
              </a:ext>
            </a:extLst>
          </p:cNvPr>
          <p:cNvGrpSpPr/>
          <p:nvPr/>
        </p:nvGrpSpPr>
        <p:grpSpPr>
          <a:xfrm>
            <a:off x="585048" y="4628513"/>
            <a:ext cx="728965" cy="687904"/>
            <a:chOff x="1122400" y="1402350"/>
            <a:chExt cx="654375" cy="654150"/>
          </a:xfrm>
          <a:solidFill>
            <a:schemeClr val="accent2"/>
          </a:solidFill>
        </p:grpSpPr>
        <p:sp>
          <p:nvSpPr>
            <p:cNvPr id="68" name="Google Shape;341;p30">
              <a:extLst>
                <a:ext uri="{FF2B5EF4-FFF2-40B4-BE49-F238E27FC236}">
                  <a16:creationId xmlns:a16="http://schemas.microsoft.com/office/drawing/2014/main" id="{454E6303-A016-ADB4-8D94-B2715EC9B19C}"/>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2;p30">
              <a:extLst>
                <a:ext uri="{FF2B5EF4-FFF2-40B4-BE49-F238E27FC236}">
                  <a16:creationId xmlns:a16="http://schemas.microsoft.com/office/drawing/2014/main" id="{73DBE847-EEB1-E936-4EA5-8655E6E32685}"/>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3;p30">
              <a:extLst>
                <a:ext uri="{FF2B5EF4-FFF2-40B4-BE49-F238E27FC236}">
                  <a16:creationId xmlns:a16="http://schemas.microsoft.com/office/drawing/2014/main" id="{D15AFE9A-FFB4-D32F-6FFA-D040A8223258}"/>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4;p30">
              <a:extLst>
                <a:ext uri="{FF2B5EF4-FFF2-40B4-BE49-F238E27FC236}">
                  <a16:creationId xmlns:a16="http://schemas.microsoft.com/office/drawing/2014/main" id="{D6C140F7-AA02-5480-D9F2-54C9A9DB3EF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5;p30">
              <a:extLst>
                <a:ext uri="{FF2B5EF4-FFF2-40B4-BE49-F238E27FC236}">
                  <a16:creationId xmlns:a16="http://schemas.microsoft.com/office/drawing/2014/main" id="{8194716B-BB99-CCD6-7CE6-7E3BC5B7EBA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6;p30">
              <a:extLst>
                <a:ext uri="{FF2B5EF4-FFF2-40B4-BE49-F238E27FC236}">
                  <a16:creationId xmlns:a16="http://schemas.microsoft.com/office/drawing/2014/main" id="{EACC379D-5933-AB4C-A805-71566736EECF}"/>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7;p30">
              <a:extLst>
                <a:ext uri="{FF2B5EF4-FFF2-40B4-BE49-F238E27FC236}">
                  <a16:creationId xmlns:a16="http://schemas.microsoft.com/office/drawing/2014/main" id="{75B32866-DA0C-4DEE-5CAA-7BF4D119953D}"/>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p30">
              <a:extLst>
                <a:ext uri="{FF2B5EF4-FFF2-40B4-BE49-F238E27FC236}">
                  <a16:creationId xmlns:a16="http://schemas.microsoft.com/office/drawing/2014/main" id="{B143FB69-3975-6513-0D05-71C7DF52B846}"/>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9;p30">
              <a:extLst>
                <a:ext uri="{FF2B5EF4-FFF2-40B4-BE49-F238E27FC236}">
                  <a16:creationId xmlns:a16="http://schemas.microsoft.com/office/drawing/2014/main" id="{FB72B138-B725-0629-8D74-84D290B25EE4}"/>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0;p30">
              <a:extLst>
                <a:ext uri="{FF2B5EF4-FFF2-40B4-BE49-F238E27FC236}">
                  <a16:creationId xmlns:a16="http://schemas.microsoft.com/office/drawing/2014/main" id="{6E55C297-BAFA-6D10-C8A0-46ED796BCA05}"/>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51;p30">
              <a:extLst>
                <a:ext uri="{FF2B5EF4-FFF2-40B4-BE49-F238E27FC236}">
                  <a16:creationId xmlns:a16="http://schemas.microsoft.com/office/drawing/2014/main" id="{97E91719-1222-96F2-DD20-A6B13A066DDB}"/>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52;p30">
            <a:extLst>
              <a:ext uri="{FF2B5EF4-FFF2-40B4-BE49-F238E27FC236}">
                <a16:creationId xmlns:a16="http://schemas.microsoft.com/office/drawing/2014/main" id="{7BECB41C-6128-691E-A40A-8CBAEDE5265C}"/>
              </a:ext>
            </a:extLst>
          </p:cNvPr>
          <p:cNvGrpSpPr/>
          <p:nvPr/>
        </p:nvGrpSpPr>
        <p:grpSpPr>
          <a:xfrm>
            <a:off x="7660937" y="662038"/>
            <a:ext cx="586388" cy="628037"/>
            <a:chOff x="1122400" y="1402350"/>
            <a:chExt cx="654375" cy="654150"/>
          </a:xfrm>
          <a:solidFill>
            <a:schemeClr val="tx2"/>
          </a:solidFill>
        </p:grpSpPr>
        <p:sp>
          <p:nvSpPr>
            <p:cNvPr id="80" name="Google Shape;353;p30">
              <a:extLst>
                <a:ext uri="{FF2B5EF4-FFF2-40B4-BE49-F238E27FC236}">
                  <a16:creationId xmlns:a16="http://schemas.microsoft.com/office/drawing/2014/main" id="{EF5CF932-24A9-5DBE-FE8E-547CA8756C3A}"/>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54;p30">
              <a:extLst>
                <a:ext uri="{FF2B5EF4-FFF2-40B4-BE49-F238E27FC236}">
                  <a16:creationId xmlns:a16="http://schemas.microsoft.com/office/drawing/2014/main" id="{8C283151-53D1-6310-5AE7-2409ACE38A53}"/>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55;p30">
              <a:extLst>
                <a:ext uri="{FF2B5EF4-FFF2-40B4-BE49-F238E27FC236}">
                  <a16:creationId xmlns:a16="http://schemas.microsoft.com/office/drawing/2014/main" id="{28D0E5D3-B274-AF17-50F2-46429C6896AE}"/>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56;p30">
              <a:extLst>
                <a:ext uri="{FF2B5EF4-FFF2-40B4-BE49-F238E27FC236}">
                  <a16:creationId xmlns:a16="http://schemas.microsoft.com/office/drawing/2014/main" id="{85BDF581-316C-C545-299A-2DDC35CD2256}"/>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57;p30">
              <a:extLst>
                <a:ext uri="{FF2B5EF4-FFF2-40B4-BE49-F238E27FC236}">
                  <a16:creationId xmlns:a16="http://schemas.microsoft.com/office/drawing/2014/main" id="{21E87897-A9AD-72E8-3125-1A2A27547BFB}"/>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58;p30">
              <a:extLst>
                <a:ext uri="{FF2B5EF4-FFF2-40B4-BE49-F238E27FC236}">
                  <a16:creationId xmlns:a16="http://schemas.microsoft.com/office/drawing/2014/main" id="{7A8DFD0B-F14A-608B-0304-0B39DA218B76}"/>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59;p30">
              <a:extLst>
                <a:ext uri="{FF2B5EF4-FFF2-40B4-BE49-F238E27FC236}">
                  <a16:creationId xmlns:a16="http://schemas.microsoft.com/office/drawing/2014/main" id="{8866EA1C-F19E-951E-38F0-3517550FE792}"/>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0;p30">
              <a:extLst>
                <a:ext uri="{FF2B5EF4-FFF2-40B4-BE49-F238E27FC236}">
                  <a16:creationId xmlns:a16="http://schemas.microsoft.com/office/drawing/2014/main" id="{01977941-B6C8-8A12-1D44-FAD220754AC3}"/>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1;p30">
              <a:extLst>
                <a:ext uri="{FF2B5EF4-FFF2-40B4-BE49-F238E27FC236}">
                  <a16:creationId xmlns:a16="http://schemas.microsoft.com/office/drawing/2014/main" id="{E9B7DF86-5D33-00D6-158D-880294D1D5D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2;p30">
              <a:extLst>
                <a:ext uri="{FF2B5EF4-FFF2-40B4-BE49-F238E27FC236}">
                  <a16:creationId xmlns:a16="http://schemas.microsoft.com/office/drawing/2014/main" id="{E60CE507-F995-4AE5-D961-D88C61B4EFC0}"/>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3;p30">
              <a:extLst>
                <a:ext uri="{FF2B5EF4-FFF2-40B4-BE49-F238E27FC236}">
                  <a16:creationId xmlns:a16="http://schemas.microsoft.com/office/drawing/2014/main" id="{F3DCE763-1983-5D40-7C84-A14E0CBE973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364;p30">
            <a:extLst>
              <a:ext uri="{FF2B5EF4-FFF2-40B4-BE49-F238E27FC236}">
                <a16:creationId xmlns:a16="http://schemas.microsoft.com/office/drawing/2014/main" id="{F4908FDB-F052-1C43-6AD0-5D09C564B11D}"/>
              </a:ext>
            </a:extLst>
          </p:cNvPr>
          <p:cNvGrpSpPr/>
          <p:nvPr/>
        </p:nvGrpSpPr>
        <p:grpSpPr>
          <a:xfrm>
            <a:off x="5602773" y="4972370"/>
            <a:ext cx="465719" cy="465559"/>
            <a:chOff x="1122400" y="1402350"/>
            <a:chExt cx="654375" cy="654150"/>
          </a:xfrm>
        </p:grpSpPr>
        <p:sp>
          <p:nvSpPr>
            <p:cNvPr id="92" name="Google Shape;365;p30">
              <a:extLst>
                <a:ext uri="{FF2B5EF4-FFF2-40B4-BE49-F238E27FC236}">
                  <a16:creationId xmlns:a16="http://schemas.microsoft.com/office/drawing/2014/main" id="{94325A13-D06D-FAC2-58D2-E1CA85622CF1}"/>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6;p30">
              <a:extLst>
                <a:ext uri="{FF2B5EF4-FFF2-40B4-BE49-F238E27FC236}">
                  <a16:creationId xmlns:a16="http://schemas.microsoft.com/office/drawing/2014/main" id="{4B5F651F-D12D-4618-92E3-FB2EF3C4FAC7}"/>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p30">
              <a:extLst>
                <a:ext uri="{FF2B5EF4-FFF2-40B4-BE49-F238E27FC236}">
                  <a16:creationId xmlns:a16="http://schemas.microsoft.com/office/drawing/2014/main" id="{C4B423CB-9195-E89B-7815-36E6612830B3}"/>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8;p30">
              <a:extLst>
                <a:ext uri="{FF2B5EF4-FFF2-40B4-BE49-F238E27FC236}">
                  <a16:creationId xmlns:a16="http://schemas.microsoft.com/office/drawing/2014/main" id="{405592AA-C5FB-D3A5-23C4-32244E874BC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9;p30">
              <a:extLst>
                <a:ext uri="{FF2B5EF4-FFF2-40B4-BE49-F238E27FC236}">
                  <a16:creationId xmlns:a16="http://schemas.microsoft.com/office/drawing/2014/main" id="{D430783A-98EE-40FD-E429-0B0B94EA3804}"/>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0;p30">
              <a:extLst>
                <a:ext uri="{FF2B5EF4-FFF2-40B4-BE49-F238E27FC236}">
                  <a16:creationId xmlns:a16="http://schemas.microsoft.com/office/drawing/2014/main" id="{59868131-AFFE-B23C-F06C-7F56D2CDE91A}"/>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p30">
              <a:extLst>
                <a:ext uri="{FF2B5EF4-FFF2-40B4-BE49-F238E27FC236}">
                  <a16:creationId xmlns:a16="http://schemas.microsoft.com/office/drawing/2014/main" id="{A91CF70C-5BE3-1CAF-692D-ECB175669B23}"/>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2;p30">
              <a:extLst>
                <a:ext uri="{FF2B5EF4-FFF2-40B4-BE49-F238E27FC236}">
                  <a16:creationId xmlns:a16="http://schemas.microsoft.com/office/drawing/2014/main" id="{855DDCE6-F128-B43C-4D05-88EEAED3304C}"/>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3;p30">
              <a:extLst>
                <a:ext uri="{FF2B5EF4-FFF2-40B4-BE49-F238E27FC236}">
                  <a16:creationId xmlns:a16="http://schemas.microsoft.com/office/drawing/2014/main" id="{349E7671-5C3F-D71D-68C8-321F2818A655}"/>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4;p30">
              <a:extLst>
                <a:ext uri="{FF2B5EF4-FFF2-40B4-BE49-F238E27FC236}">
                  <a16:creationId xmlns:a16="http://schemas.microsoft.com/office/drawing/2014/main" id="{7A21DCD5-5F42-72CA-64F9-B083F50BF9D4}"/>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5;p30">
              <a:extLst>
                <a:ext uri="{FF2B5EF4-FFF2-40B4-BE49-F238E27FC236}">
                  <a16:creationId xmlns:a16="http://schemas.microsoft.com/office/drawing/2014/main" id="{7B4AD2EE-90A5-2669-65E9-69DCABB224D3}"/>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Block Arc 3">
            <a:extLst>
              <a:ext uri="{FF2B5EF4-FFF2-40B4-BE49-F238E27FC236}">
                <a16:creationId xmlns:a16="http://schemas.microsoft.com/office/drawing/2014/main" id="{9973159B-4B27-F9F5-9B45-B221DB67252F}"/>
              </a:ext>
            </a:extLst>
          </p:cNvPr>
          <p:cNvSpPr/>
          <p:nvPr/>
        </p:nvSpPr>
        <p:spPr>
          <a:xfrm rot="8801712">
            <a:off x="-570641" y="-491925"/>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5" name="Block Arc 4">
            <a:extLst>
              <a:ext uri="{FF2B5EF4-FFF2-40B4-BE49-F238E27FC236}">
                <a16:creationId xmlns:a16="http://schemas.microsoft.com/office/drawing/2014/main" id="{5A278C5D-0728-0D2A-CA6C-8B622BBC7F69}"/>
              </a:ext>
            </a:extLst>
          </p:cNvPr>
          <p:cNvSpPr/>
          <p:nvPr/>
        </p:nvSpPr>
        <p:spPr>
          <a:xfrm rot="19901632">
            <a:off x="7423957" y="4741827"/>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Tree>
    <p:extLst>
      <p:ext uri="{BB962C8B-B14F-4D97-AF65-F5344CB8AC3E}">
        <p14:creationId xmlns:p14="http://schemas.microsoft.com/office/powerpoint/2010/main" val="27788206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Google Shape;516;p34">
            <a:extLst>
              <a:ext uri="{FF2B5EF4-FFF2-40B4-BE49-F238E27FC236}">
                <a16:creationId xmlns:a16="http://schemas.microsoft.com/office/drawing/2014/main" id="{EC5FBF8B-8A03-C01B-BD47-6B1863BC6840}"/>
              </a:ext>
            </a:extLst>
          </p:cNvPr>
          <p:cNvSpPr/>
          <p:nvPr/>
        </p:nvSpPr>
        <p:spPr>
          <a:xfrm>
            <a:off x="1998807" y="495915"/>
            <a:ext cx="5146386" cy="5040600"/>
          </a:xfrm>
          <a:prstGeom prst="ellipse">
            <a:avLst/>
          </a:prstGeom>
          <a:solidFill>
            <a:srgbClr val="005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326;p30">
            <a:extLst>
              <a:ext uri="{FF2B5EF4-FFF2-40B4-BE49-F238E27FC236}">
                <a16:creationId xmlns:a16="http://schemas.microsoft.com/office/drawing/2014/main" id="{F805DF52-400C-0ADA-BA9C-3C8A34E7D017}"/>
              </a:ext>
            </a:extLst>
          </p:cNvPr>
          <p:cNvSpPr txBox="1">
            <a:spLocks noGrp="1"/>
          </p:cNvSpPr>
          <p:nvPr>
            <p:ph type="title"/>
          </p:nvPr>
        </p:nvSpPr>
        <p:spPr>
          <a:xfrm>
            <a:off x="2409744" y="1271422"/>
            <a:ext cx="4324512" cy="2113998"/>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E" sz="15000" b="1" dirty="0">
                <a:solidFill>
                  <a:schemeClr val="bg1"/>
                </a:solidFill>
              </a:rPr>
              <a:t>40%</a:t>
            </a:r>
            <a:endParaRPr sz="15000" b="1" dirty="0">
              <a:solidFill>
                <a:schemeClr val="bg1"/>
              </a:solidFill>
            </a:endParaRPr>
          </a:p>
        </p:txBody>
      </p:sp>
      <p:sp>
        <p:nvSpPr>
          <p:cNvPr id="54" name="Google Shape;327;p30">
            <a:extLst>
              <a:ext uri="{FF2B5EF4-FFF2-40B4-BE49-F238E27FC236}">
                <a16:creationId xmlns:a16="http://schemas.microsoft.com/office/drawing/2014/main" id="{E326AEAD-AD9C-C768-3E2B-9039FC43CD03}"/>
              </a:ext>
            </a:extLst>
          </p:cNvPr>
          <p:cNvSpPr txBox="1">
            <a:spLocks/>
          </p:cNvSpPr>
          <p:nvPr/>
        </p:nvSpPr>
        <p:spPr>
          <a:xfrm>
            <a:off x="2982109" y="3180119"/>
            <a:ext cx="3179781" cy="1448394"/>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ts val="0"/>
              </a:spcBef>
              <a:buClr>
                <a:schemeClr val="dk1"/>
              </a:buClr>
              <a:buSzPts val="1100"/>
              <a:buFont typeface="Arial"/>
              <a:buNone/>
            </a:pPr>
            <a:r>
              <a:rPr lang="en-GB" sz="1800" dirty="0"/>
              <a:t>of energy-related CO2 emissions comes from transport in Ireland that’s </a:t>
            </a:r>
            <a:r>
              <a:rPr lang="en-GB" sz="1600" b="1" i="0" u="sng" dirty="0">
                <a:solidFill>
                  <a:srgbClr val="005EAE"/>
                </a:solidFill>
                <a:effectLst/>
              </a:rPr>
              <a:t>twice </a:t>
            </a:r>
            <a:r>
              <a:rPr lang="en-GB" sz="1800" i="0" dirty="0">
                <a:effectLst/>
              </a:rPr>
              <a:t>double</a:t>
            </a:r>
            <a:r>
              <a:rPr lang="en-GB" sz="1600" b="1" i="0" u="sng" dirty="0">
                <a:solidFill>
                  <a:srgbClr val="005EAE"/>
                </a:solidFill>
                <a:effectLst/>
              </a:rPr>
              <a:t> </a:t>
            </a:r>
            <a:r>
              <a:rPr lang="en-GB" sz="1800" i="0" dirty="0">
                <a:effectLst/>
              </a:rPr>
              <a:t>the share of electricity</a:t>
            </a:r>
            <a:r>
              <a:rPr lang="en-GB" dirty="0"/>
              <a:t>! </a:t>
            </a:r>
            <a:r>
              <a:rPr lang="en-GB" sz="1800" dirty="0"/>
              <a:t>Which equates to ~20% of the country’s total CO2 emissions. </a:t>
            </a:r>
            <a:endParaRPr lang="en-GB" sz="1600" dirty="0"/>
          </a:p>
        </p:txBody>
      </p:sp>
      <p:grpSp>
        <p:nvGrpSpPr>
          <p:cNvPr id="55" name="Google Shape;328;p30">
            <a:extLst>
              <a:ext uri="{FF2B5EF4-FFF2-40B4-BE49-F238E27FC236}">
                <a16:creationId xmlns:a16="http://schemas.microsoft.com/office/drawing/2014/main" id="{838F7A3C-5D99-1104-9801-460C454B2BB4}"/>
              </a:ext>
            </a:extLst>
          </p:cNvPr>
          <p:cNvGrpSpPr/>
          <p:nvPr/>
        </p:nvGrpSpPr>
        <p:grpSpPr>
          <a:xfrm>
            <a:off x="2746680" y="635703"/>
            <a:ext cx="719943" cy="719696"/>
            <a:chOff x="1122400" y="1402350"/>
            <a:chExt cx="654375" cy="654150"/>
          </a:xfrm>
        </p:grpSpPr>
        <p:sp>
          <p:nvSpPr>
            <p:cNvPr id="56" name="Google Shape;329;p30">
              <a:extLst>
                <a:ext uri="{FF2B5EF4-FFF2-40B4-BE49-F238E27FC236}">
                  <a16:creationId xmlns:a16="http://schemas.microsoft.com/office/drawing/2014/main" id="{DCBD50C1-9D73-A3C2-2B83-E68D6BDEFB69}"/>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330;p30">
              <a:extLst>
                <a:ext uri="{FF2B5EF4-FFF2-40B4-BE49-F238E27FC236}">
                  <a16:creationId xmlns:a16="http://schemas.microsoft.com/office/drawing/2014/main" id="{41EDF3AD-2839-F94E-B6F4-D9C773F67D4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331;p30">
              <a:extLst>
                <a:ext uri="{FF2B5EF4-FFF2-40B4-BE49-F238E27FC236}">
                  <a16:creationId xmlns:a16="http://schemas.microsoft.com/office/drawing/2014/main" id="{0A054903-9429-B433-5391-9D03D293E046}"/>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332;p30">
              <a:extLst>
                <a:ext uri="{FF2B5EF4-FFF2-40B4-BE49-F238E27FC236}">
                  <a16:creationId xmlns:a16="http://schemas.microsoft.com/office/drawing/2014/main" id="{D95DEDA9-2C95-4426-471B-4D6F3298F3DE}"/>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333;p30">
              <a:extLst>
                <a:ext uri="{FF2B5EF4-FFF2-40B4-BE49-F238E27FC236}">
                  <a16:creationId xmlns:a16="http://schemas.microsoft.com/office/drawing/2014/main" id="{E89129F7-13FA-5679-B8EA-D805CA6BDAB7}"/>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334;p30">
              <a:extLst>
                <a:ext uri="{FF2B5EF4-FFF2-40B4-BE49-F238E27FC236}">
                  <a16:creationId xmlns:a16="http://schemas.microsoft.com/office/drawing/2014/main" id="{3FA61041-6104-1F9D-2472-B5709191E09E}"/>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335;p30">
              <a:extLst>
                <a:ext uri="{FF2B5EF4-FFF2-40B4-BE49-F238E27FC236}">
                  <a16:creationId xmlns:a16="http://schemas.microsoft.com/office/drawing/2014/main" id="{E29DDD53-70E0-5357-D7F7-A3D0CCEC5246}"/>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336;p30">
              <a:extLst>
                <a:ext uri="{FF2B5EF4-FFF2-40B4-BE49-F238E27FC236}">
                  <a16:creationId xmlns:a16="http://schemas.microsoft.com/office/drawing/2014/main" id="{1DAE32A9-5BCB-1A4D-A056-F8CBA132931E}"/>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337;p30">
              <a:extLst>
                <a:ext uri="{FF2B5EF4-FFF2-40B4-BE49-F238E27FC236}">
                  <a16:creationId xmlns:a16="http://schemas.microsoft.com/office/drawing/2014/main" id="{FACB19B3-1BA3-9E17-0AFD-84305017AB5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338;p30">
              <a:extLst>
                <a:ext uri="{FF2B5EF4-FFF2-40B4-BE49-F238E27FC236}">
                  <a16:creationId xmlns:a16="http://schemas.microsoft.com/office/drawing/2014/main" id="{EBE1E12A-3BF7-CA75-F144-1A9CC6495D28}"/>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339;p30">
              <a:extLst>
                <a:ext uri="{FF2B5EF4-FFF2-40B4-BE49-F238E27FC236}">
                  <a16:creationId xmlns:a16="http://schemas.microsoft.com/office/drawing/2014/main" id="{88BD4A4A-B063-EB11-13D9-166731ED71C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340;p30">
            <a:extLst>
              <a:ext uri="{FF2B5EF4-FFF2-40B4-BE49-F238E27FC236}">
                <a16:creationId xmlns:a16="http://schemas.microsoft.com/office/drawing/2014/main" id="{E2D48B3B-D1F4-931D-1D7F-0B9F795E7C16}"/>
              </a:ext>
            </a:extLst>
          </p:cNvPr>
          <p:cNvGrpSpPr/>
          <p:nvPr/>
        </p:nvGrpSpPr>
        <p:grpSpPr>
          <a:xfrm>
            <a:off x="585048" y="4628513"/>
            <a:ext cx="728965" cy="687904"/>
            <a:chOff x="1122400" y="1402350"/>
            <a:chExt cx="654375" cy="654150"/>
          </a:xfrm>
          <a:solidFill>
            <a:schemeClr val="accent2"/>
          </a:solidFill>
        </p:grpSpPr>
        <p:sp>
          <p:nvSpPr>
            <p:cNvPr id="68" name="Google Shape;341;p30">
              <a:extLst>
                <a:ext uri="{FF2B5EF4-FFF2-40B4-BE49-F238E27FC236}">
                  <a16:creationId xmlns:a16="http://schemas.microsoft.com/office/drawing/2014/main" id="{454E6303-A016-ADB4-8D94-B2715EC9B19C}"/>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342;p30">
              <a:extLst>
                <a:ext uri="{FF2B5EF4-FFF2-40B4-BE49-F238E27FC236}">
                  <a16:creationId xmlns:a16="http://schemas.microsoft.com/office/drawing/2014/main" id="{73DBE847-EEB1-E936-4EA5-8655E6E32685}"/>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343;p30">
              <a:extLst>
                <a:ext uri="{FF2B5EF4-FFF2-40B4-BE49-F238E27FC236}">
                  <a16:creationId xmlns:a16="http://schemas.microsoft.com/office/drawing/2014/main" id="{D15AFE9A-FFB4-D32F-6FFA-D040A8223258}"/>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344;p30">
              <a:extLst>
                <a:ext uri="{FF2B5EF4-FFF2-40B4-BE49-F238E27FC236}">
                  <a16:creationId xmlns:a16="http://schemas.microsoft.com/office/drawing/2014/main" id="{D6C140F7-AA02-5480-D9F2-54C9A9DB3EF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345;p30">
              <a:extLst>
                <a:ext uri="{FF2B5EF4-FFF2-40B4-BE49-F238E27FC236}">
                  <a16:creationId xmlns:a16="http://schemas.microsoft.com/office/drawing/2014/main" id="{8194716B-BB99-CCD6-7CE6-7E3BC5B7EBA5}"/>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346;p30">
              <a:extLst>
                <a:ext uri="{FF2B5EF4-FFF2-40B4-BE49-F238E27FC236}">
                  <a16:creationId xmlns:a16="http://schemas.microsoft.com/office/drawing/2014/main" id="{EACC379D-5933-AB4C-A805-71566736EECF}"/>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347;p30">
              <a:extLst>
                <a:ext uri="{FF2B5EF4-FFF2-40B4-BE49-F238E27FC236}">
                  <a16:creationId xmlns:a16="http://schemas.microsoft.com/office/drawing/2014/main" id="{75B32866-DA0C-4DEE-5CAA-7BF4D119953D}"/>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348;p30">
              <a:extLst>
                <a:ext uri="{FF2B5EF4-FFF2-40B4-BE49-F238E27FC236}">
                  <a16:creationId xmlns:a16="http://schemas.microsoft.com/office/drawing/2014/main" id="{B143FB69-3975-6513-0D05-71C7DF52B846}"/>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349;p30">
              <a:extLst>
                <a:ext uri="{FF2B5EF4-FFF2-40B4-BE49-F238E27FC236}">
                  <a16:creationId xmlns:a16="http://schemas.microsoft.com/office/drawing/2014/main" id="{FB72B138-B725-0629-8D74-84D290B25EE4}"/>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350;p30">
              <a:extLst>
                <a:ext uri="{FF2B5EF4-FFF2-40B4-BE49-F238E27FC236}">
                  <a16:creationId xmlns:a16="http://schemas.microsoft.com/office/drawing/2014/main" id="{6E55C297-BAFA-6D10-C8A0-46ED796BCA05}"/>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351;p30">
              <a:extLst>
                <a:ext uri="{FF2B5EF4-FFF2-40B4-BE49-F238E27FC236}">
                  <a16:creationId xmlns:a16="http://schemas.microsoft.com/office/drawing/2014/main" id="{97E91719-1222-96F2-DD20-A6B13A066DDB}"/>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352;p30">
            <a:extLst>
              <a:ext uri="{FF2B5EF4-FFF2-40B4-BE49-F238E27FC236}">
                <a16:creationId xmlns:a16="http://schemas.microsoft.com/office/drawing/2014/main" id="{7BECB41C-6128-691E-A40A-8CBAEDE5265C}"/>
              </a:ext>
            </a:extLst>
          </p:cNvPr>
          <p:cNvGrpSpPr/>
          <p:nvPr/>
        </p:nvGrpSpPr>
        <p:grpSpPr>
          <a:xfrm>
            <a:off x="7660937" y="662038"/>
            <a:ext cx="586388" cy="628037"/>
            <a:chOff x="1122400" y="1402350"/>
            <a:chExt cx="654375" cy="654150"/>
          </a:xfrm>
          <a:solidFill>
            <a:schemeClr val="tx2"/>
          </a:solidFill>
        </p:grpSpPr>
        <p:sp>
          <p:nvSpPr>
            <p:cNvPr id="80" name="Google Shape;353;p30">
              <a:extLst>
                <a:ext uri="{FF2B5EF4-FFF2-40B4-BE49-F238E27FC236}">
                  <a16:creationId xmlns:a16="http://schemas.microsoft.com/office/drawing/2014/main" id="{EF5CF932-24A9-5DBE-FE8E-547CA8756C3A}"/>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354;p30">
              <a:extLst>
                <a:ext uri="{FF2B5EF4-FFF2-40B4-BE49-F238E27FC236}">
                  <a16:creationId xmlns:a16="http://schemas.microsoft.com/office/drawing/2014/main" id="{8C283151-53D1-6310-5AE7-2409ACE38A53}"/>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355;p30">
              <a:extLst>
                <a:ext uri="{FF2B5EF4-FFF2-40B4-BE49-F238E27FC236}">
                  <a16:creationId xmlns:a16="http://schemas.microsoft.com/office/drawing/2014/main" id="{28D0E5D3-B274-AF17-50F2-46429C6896AE}"/>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356;p30">
              <a:extLst>
                <a:ext uri="{FF2B5EF4-FFF2-40B4-BE49-F238E27FC236}">
                  <a16:creationId xmlns:a16="http://schemas.microsoft.com/office/drawing/2014/main" id="{85BDF581-316C-C545-299A-2DDC35CD2256}"/>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357;p30">
              <a:extLst>
                <a:ext uri="{FF2B5EF4-FFF2-40B4-BE49-F238E27FC236}">
                  <a16:creationId xmlns:a16="http://schemas.microsoft.com/office/drawing/2014/main" id="{21E87897-A9AD-72E8-3125-1A2A27547BFB}"/>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358;p30">
              <a:extLst>
                <a:ext uri="{FF2B5EF4-FFF2-40B4-BE49-F238E27FC236}">
                  <a16:creationId xmlns:a16="http://schemas.microsoft.com/office/drawing/2014/main" id="{7A8DFD0B-F14A-608B-0304-0B39DA218B76}"/>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359;p30">
              <a:extLst>
                <a:ext uri="{FF2B5EF4-FFF2-40B4-BE49-F238E27FC236}">
                  <a16:creationId xmlns:a16="http://schemas.microsoft.com/office/drawing/2014/main" id="{8866EA1C-F19E-951E-38F0-3517550FE792}"/>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360;p30">
              <a:extLst>
                <a:ext uri="{FF2B5EF4-FFF2-40B4-BE49-F238E27FC236}">
                  <a16:creationId xmlns:a16="http://schemas.microsoft.com/office/drawing/2014/main" id="{01977941-B6C8-8A12-1D44-FAD220754AC3}"/>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361;p30">
              <a:extLst>
                <a:ext uri="{FF2B5EF4-FFF2-40B4-BE49-F238E27FC236}">
                  <a16:creationId xmlns:a16="http://schemas.microsoft.com/office/drawing/2014/main" id="{E9B7DF86-5D33-00D6-158D-880294D1D5D1}"/>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362;p30">
              <a:extLst>
                <a:ext uri="{FF2B5EF4-FFF2-40B4-BE49-F238E27FC236}">
                  <a16:creationId xmlns:a16="http://schemas.microsoft.com/office/drawing/2014/main" id="{E60CE507-F995-4AE5-D961-D88C61B4EFC0}"/>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363;p30">
              <a:extLst>
                <a:ext uri="{FF2B5EF4-FFF2-40B4-BE49-F238E27FC236}">
                  <a16:creationId xmlns:a16="http://schemas.microsoft.com/office/drawing/2014/main" id="{F3DCE763-1983-5D40-7C84-A14E0CBE973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364;p30">
            <a:extLst>
              <a:ext uri="{FF2B5EF4-FFF2-40B4-BE49-F238E27FC236}">
                <a16:creationId xmlns:a16="http://schemas.microsoft.com/office/drawing/2014/main" id="{F4908FDB-F052-1C43-6AD0-5D09C564B11D}"/>
              </a:ext>
            </a:extLst>
          </p:cNvPr>
          <p:cNvGrpSpPr/>
          <p:nvPr/>
        </p:nvGrpSpPr>
        <p:grpSpPr>
          <a:xfrm>
            <a:off x="5602773" y="4972370"/>
            <a:ext cx="465719" cy="465559"/>
            <a:chOff x="1122400" y="1402350"/>
            <a:chExt cx="654375" cy="654150"/>
          </a:xfrm>
        </p:grpSpPr>
        <p:sp>
          <p:nvSpPr>
            <p:cNvPr id="92" name="Google Shape;365;p30">
              <a:extLst>
                <a:ext uri="{FF2B5EF4-FFF2-40B4-BE49-F238E27FC236}">
                  <a16:creationId xmlns:a16="http://schemas.microsoft.com/office/drawing/2014/main" id="{94325A13-D06D-FAC2-58D2-E1CA85622CF1}"/>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366;p30">
              <a:extLst>
                <a:ext uri="{FF2B5EF4-FFF2-40B4-BE49-F238E27FC236}">
                  <a16:creationId xmlns:a16="http://schemas.microsoft.com/office/drawing/2014/main" id="{4B5F651F-D12D-4618-92E3-FB2EF3C4FAC7}"/>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367;p30">
              <a:extLst>
                <a:ext uri="{FF2B5EF4-FFF2-40B4-BE49-F238E27FC236}">
                  <a16:creationId xmlns:a16="http://schemas.microsoft.com/office/drawing/2014/main" id="{C4B423CB-9195-E89B-7815-36E6612830B3}"/>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368;p30">
              <a:extLst>
                <a:ext uri="{FF2B5EF4-FFF2-40B4-BE49-F238E27FC236}">
                  <a16:creationId xmlns:a16="http://schemas.microsoft.com/office/drawing/2014/main" id="{405592AA-C5FB-D3A5-23C4-32244E874BC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369;p30">
              <a:extLst>
                <a:ext uri="{FF2B5EF4-FFF2-40B4-BE49-F238E27FC236}">
                  <a16:creationId xmlns:a16="http://schemas.microsoft.com/office/drawing/2014/main" id="{D430783A-98EE-40FD-E429-0B0B94EA3804}"/>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370;p30">
              <a:extLst>
                <a:ext uri="{FF2B5EF4-FFF2-40B4-BE49-F238E27FC236}">
                  <a16:creationId xmlns:a16="http://schemas.microsoft.com/office/drawing/2014/main" id="{59868131-AFFE-B23C-F06C-7F56D2CDE91A}"/>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371;p30">
              <a:extLst>
                <a:ext uri="{FF2B5EF4-FFF2-40B4-BE49-F238E27FC236}">
                  <a16:creationId xmlns:a16="http://schemas.microsoft.com/office/drawing/2014/main" id="{A91CF70C-5BE3-1CAF-692D-ECB175669B23}"/>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372;p30">
              <a:extLst>
                <a:ext uri="{FF2B5EF4-FFF2-40B4-BE49-F238E27FC236}">
                  <a16:creationId xmlns:a16="http://schemas.microsoft.com/office/drawing/2014/main" id="{855DDCE6-F128-B43C-4D05-88EEAED3304C}"/>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373;p30">
              <a:extLst>
                <a:ext uri="{FF2B5EF4-FFF2-40B4-BE49-F238E27FC236}">
                  <a16:creationId xmlns:a16="http://schemas.microsoft.com/office/drawing/2014/main" id="{349E7671-5C3F-D71D-68C8-321F2818A655}"/>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374;p30">
              <a:extLst>
                <a:ext uri="{FF2B5EF4-FFF2-40B4-BE49-F238E27FC236}">
                  <a16:creationId xmlns:a16="http://schemas.microsoft.com/office/drawing/2014/main" id="{7A21DCD5-5F42-72CA-64F9-B083F50BF9D4}"/>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375;p30">
              <a:extLst>
                <a:ext uri="{FF2B5EF4-FFF2-40B4-BE49-F238E27FC236}">
                  <a16:creationId xmlns:a16="http://schemas.microsoft.com/office/drawing/2014/main" id="{7B4AD2EE-90A5-2669-65E9-69DCABB224D3}"/>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Block Arc 102">
            <a:extLst>
              <a:ext uri="{FF2B5EF4-FFF2-40B4-BE49-F238E27FC236}">
                <a16:creationId xmlns:a16="http://schemas.microsoft.com/office/drawing/2014/main" id="{318EBC57-3997-4B89-D89D-890CFB96D6E4}"/>
              </a:ext>
            </a:extLst>
          </p:cNvPr>
          <p:cNvSpPr/>
          <p:nvPr/>
        </p:nvSpPr>
        <p:spPr>
          <a:xfrm rot="8801712">
            <a:off x="-570641" y="-491925"/>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04" name="Block Arc 103">
            <a:extLst>
              <a:ext uri="{FF2B5EF4-FFF2-40B4-BE49-F238E27FC236}">
                <a16:creationId xmlns:a16="http://schemas.microsoft.com/office/drawing/2014/main" id="{00DAF325-BCAE-DD7F-9A25-5EA060EA518C}"/>
              </a:ext>
            </a:extLst>
          </p:cNvPr>
          <p:cNvSpPr/>
          <p:nvPr/>
        </p:nvSpPr>
        <p:spPr>
          <a:xfrm rot="19901632">
            <a:off x="7423957" y="4741827"/>
            <a:ext cx="2228715" cy="1688727"/>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Tree>
    <p:extLst>
      <p:ext uri="{BB962C8B-B14F-4D97-AF65-F5344CB8AC3E}">
        <p14:creationId xmlns:p14="http://schemas.microsoft.com/office/powerpoint/2010/main" val="2624089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Google Shape;386;p31">
            <a:extLst>
              <a:ext uri="{FF2B5EF4-FFF2-40B4-BE49-F238E27FC236}">
                <a16:creationId xmlns:a16="http://schemas.microsoft.com/office/drawing/2014/main" id="{1E704F42-54E8-8E32-4583-408D2DA02892}"/>
              </a:ext>
            </a:extLst>
          </p:cNvPr>
          <p:cNvSpPr txBox="1">
            <a:spLocks/>
          </p:cNvSpPr>
          <p:nvPr/>
        </p:nvSpPr>
        <p:spPr>
          <a:xfrm>
            <a:off x="5385419" y="1235275"/>
            <a:ext cx="3190200" cy="57270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1800">
                <a:solidFill>
                  <a:schemeClr val="lt1"/>
                </a:solidFill>
              </a:rPr>
              <a:t>of Ireland’s transport emissions</a:t>
            </a:r>
          </a:p>
          <a:p>
            <a:pPr>
              <a:spcBef>
                <a:spcPts val="0"/>
              </a:spcBef>
            </a:pPr>
            <a:endParaRPr lang="en-IE"/>
          </a:p>
        </p:txBody>
      </p:sp>
      <p:sp>
        <p:nvSpPr>
          <p:cNvPr id="25" name="Google Shape;389;p31">
            <a:extLst>
              <a:ext uri="{FF2B5EF4-FFF2-40B4-BE49-F238E27FC236}">
                <a16:creationId xmlns:a16="http://schemas.microsoft.com/office/drawing/2014/main" id="{17C17E47-3F9C-93DD-7F8F-F463424BACC3}"/>
              </a:ext>
            </a:extLst>
          </p:cNvPr>
          <p:cNvSpPr txBox="1">
            <a:spLocks/>
          </p:cNvSpPr>
          <p:nvPr/>
        </p:nvSpPr>
        <p:spPr>
          <a:xfrm>
            <a:off x="5337830" y="3715358"/>
            <a:ext cx="3808746" cy="126332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2400" dirty="0"/>
              <a:t>Reduction in 2020</a:t>
            </a:r>
          </a:p>
        </p:txBody>
      </p:sp>
      <p:sp>
        <p:nvSpPr>
          <p:cNvPr id="26" name="Google Shape;390;p31">
            <a:extLst>
              <a:ext uri="{FF2B5EF4-FFF2-40B4-BE49-F238E27FC236}">
                <a16:creationId xmlns:a16="http://schemas.microsoft.com/office/drawing/2014/main" id="{57A13E5D-5DA9-87A9-51E3-37CA5DD00981}"/>
              </a:ext>
            </a:extLst>
          </p:cNvPr>
          <p:cNvSpPr txBox="1">
            <a:spLocks/>
          </p:cNvSpPr>
          <p:nvPr/>
        </p:nvSpPr>
        <p:spPr>
          <a:xfrm>
            <a:off x="5383246" y="4113432"/>
            <a:ext cx="3290940" cy="1453032"/>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buClr>
                <a:schemeClr val="dk1"/>
              </a:buClr>
              <a:buSzPts val="1100"/>
              <a:buFont typeface="Arial"/>
              <a:buNone/>
            </a:pPr>
            <a:r>
              <a:rPr lang="en-GB" dirty="0"/>
              <a:t>In Ireland, transport energy emissions were reduced by 26% due to Covid-19 restrictions</a:t>
            </a:r>
          </a:p>
          <a:p>
            <a:pPr>
              <a:spcBef>
                <a:spcPts val="0"/>
              </a:spcBef>
            </a:pPr>
            <a:endParaRPr lang="en-GB" dirty="0"/>
          </a:p>
        </p:txBody>
      </p:sp>
      <p:sp>
        <p:nvSpPr>
          <p:cNvPr id="27" name="Google Shape;391;p31">
            <a:extLst>
              <a:ext uri="{FF2B5EF4-FFF2-40B4-BE49-F238E27FC236}">
                <a16:creationId xmlns:a16="http://schemas.microsoft.com/office/drawing/2014/main" id="{8BD0CF6F-1553-21F8-7A89-A54B6D1F9DB5}"/>
              </a:ext>
            </a:extLst>
          </p:cNvPr>
          <p:cNvSpPr txBox="1">
            <a:spLocks/>
          </p:cNvSpPr>
          <p:nvPr/>
        </p:nvSpPr>
        <p:spPr>
          <a:xfrm>
            <a:off x="5385419" y="2931195"/>
            <a:ext cx="2138151" cy="1098525"/>
          </a:xfrm>
          <a:prstGeom prst="rect">
            <a:avLst/>
          </a:prstGeom>
        </p:spPr>
        <p:txBody>
          <a:bodyPr spcFirstLastPara="1" wrap="square" lIns="91425" tIns="91425" rIns="91425" bIns="91425" anchor="b"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id" sz="6000" b="1" dirty="0"/>
              <a:t>-26%</a:t>
            </a:r>
            <a:r>
              <a:rPr lang="id" sz="1000" b="1" dirty="0"/>
              <a:t>[</a:t>
            </a:r>
            <a:r>
              <a:rPr lang="id" sz="1000" dirty="0"/>
              <a:t>6]</a:t>
            </a:r>
          </a:p>
        </p:txBody>
      </p:sp>
      <p:grpSp>
        <p:nvGrpSpPr>
          <p:cNvPr id="28" name="Google Shape;392;p31">
            <a:extLst>
              <a:ext uri="{FF2B5EF4-FFF2-40B4-BE49-F238E27FC236}">
                <a16:creationId xmlns:a16="http://schemas.microsoft.com/office/drawing/2014/main" id="{4AE5B1BD-CFB9-7904-778B-3FD633C5BD2C}"/>
              </a:ext>
            </a:extLst>
          </p:cNvPr>
          <p:cNvGrpSpPr/>
          <p:nvPr/>
        </p:nvGrpSpPr>
        <p:grpSpPr>
          <a:xfrm>
            <a:off x="8491710" y="4548277"/>
            <a:ext cx="1220933" cy="1220709"/>
            <a:chOff x="1122400" y="1402350"/>
            <a:chExt cx="654375" cy="654150"/>
          </a:xfrm>
          <a:solidFill>
            <a:srgbClr val="005EAE"/>
          </a:solidFill>
        </p:grpSpPr>
        <p:sp>
          <p:nvSpPr>
            <p:cNvPr id="29" name="Google Shape;393;p31">
              <a:extLst>
                <a:ext uri="{FF2B5EF4-FFF2-40B4-BE49-F238E27FC236}">
                  <a16:creationId xmlns:a16="http://schemas.microsoft.com/office/drawing/2014/main" id="{965BDFC3-8C2B-49FF-CBEC-F9910CA7E4D8}"/>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94;p31">
              <a:extLst>
                <a:ext uri="{FF2B5EF4-FFF2-40B4-BE49-F238E27FC236}">
                  <a16:creationId xmlns:a16="http://schemas.microsoft.com/office/drawing/2014/main" id="{E791E0AC-AFF2-506C-AAC3-4176FEEEF9CA}"/>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95;p31">
              <a:extLst>
                <a:ext uri="{FF2B5EF4-FFF2-40B4-BE49-F238E27FC236}">
                  <a16:creationId xmlns:a16="http://schemas.microsoft.com/office/drawing/2014/main" id="{C096CD84-0510-697C-073C-686BBADC8661}"/>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96;p31">
              <a:extLst>
                <a:ext uri="{FF2B5EF4-FFF2-40B4-BE49-F238E27FC236}">
                  <a16:creationId xmlns:a16="http://schemas.microsoft.com/office/drawing/2014/main" id="{4154267A-CD07-3483-44B1-8EC3AB4A12B1}"/>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97;p31">
              <a:extLst>
                <a:ext uri="{FF2B5EF4-FFF2-40B4-BE49-F238E27FC236}">
                  <a16:creationId xmlns:a16="http://schemas.microsoft.com/office/drawing/2014/main" id="{A7773D08-0726-19FE-024E-7FE0DDFF36CF}"/>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98;p31">
              <a:extLst>
                <a:ext uri="{FF2B5EF4-FFF2-40B4-BE49-F238E27FC236}">
                  <a16:creationId xmlns:a16="http://schemas.microsoft.com/office/drawing/2014/main" id="{F2EA45A1-33C8-4970-D9B7-F97ACF8D2351}"/>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5" name="Google Shape;399;p31">
              <a:extLst>
                <a:ext uri="{FF2B5EF4-FFF2-40B4-BE49-F238E27FC236}">
                  <a16:creationId xmlns:a16="http://schemas.microsoft.com/office/drawing/2014/main" id="{759A7700-16A2-92EF-3ACD-2EC9835B4A80}"/>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400;p31">
              <a:extLst>
                <a:ext uri="{FF2B5EF4-FFF2-40B4-BE49-F238E27FC236}">
                  <a16:creationId xmlns:a16="http://schemas.microsoft.com/office/drawing/2014/main" id="{CAFD0137-51E6-1083-2703-2ACD83F891D8}"/>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401;p31">
              <a:extLst>
                <a:ext uri="{FF2B5EF4-FFF2-40B4-BE49-F238E27FC236}">
                  <a16:creationId xmlns:a16="http://schemas.microsoft.com/office/drawing/2014/main" id="{1E12DE81-DF1D-17D9-A44E-3ECC126A6CD6}"/>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402;p31">
              <a:extLst>
                <a:ext uri="{FF2B5EF4-FFF2-40B4-BE49-F238E27FC236}">
                  <a16:creationId xmlns:a16="http://schemas.microsoft.com/office/drawing/2014/main" id="{758FB61C-AABC-CF3E-75B1-5A25D67A0AA7}"/>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403;p31">
              <a:extLst>
                <a:ext uri="{FF2B5EF4-FFF2-40B4-BE49-F238E27FC236}">
                  <a16:creationId xmlns:a16="http://schemas.microsoft.com/office/drawing/2014/main" id="{07A3F71B-49FE-4BAA-D950-F201B804A92D}"/>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 name="Google Shape;413;p31">
            <a:extLst>
              <a:ext uri="{FF2B5EF4-FFF2-40B4-BE49-F238E27FC236}">
                <a16:creationId xmlns:a16="http://schemas.microsoft.com/office/drawing/2014/main" id="{9AEECB45-AEDF-5D33-38C8-9D23A6D732CE}"/>
              </a:ext>
            </a:extLst>
          </p:cNvPr>
          <p:cNvGrpSpPr/>
          <p:nvPr/>
        </p:nvGrpSpPr>
        <p:grpSpPr>
          <a:xfrm>
            <a:off x="4998373" y="3410262"/>
            <a:ext cx="212554" cy="224272"/>
            <a:chOff x="4854075" y="2527625"/>
            <a:chExt cx="56000" cy="59050"/>
          </a:xfrm>
        </p:grpSpPr>
        <p:sp>
          <p:nvSpPr>
            <p:cNvPr id="50" name="Google Shape;414;p31">
              <a:extLst>
                <a:ext uri="{FF2B5EF4-FFF2-40B4-BE49-F238E27FC236}">
                  <a16:creationId xmlns:a16="http://schemas.microsoft.com/office/drawing/2014/main" id="{D767725A-C2F1-3746-D20E-8AF1EB50B8F6}"/>
                </a:ext>
              </a:extLst>
            </p:cNvPr>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15;p31">
              <a:extLst>
                <a:ext uri="{FF2B5EF4-FFF2-40B4-BE49-F238E27FC236}">
                  <a16:creationId xmlns:a16="http://schemas.microsoft.com/office/drawing/2014/main" id="{10565D21-C1A3-3E93-6267-A426F7923C03}"/>
                </a:ext>
              </a:extLst>
            </p:cNvPr>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 name="Google Shape;416;p31">
            <a:extLst>
              <a:ext uri="{FF2B5EF4-FFF2-40B4-BE49-F238E27FC236}">
                <a16:creationId xmlns:a16="http://schemas.microsoft.com/office/drawing/2014/main" id="{06E397B9-D31C-3E5B-CDC2-3024D8765C0E}"/>
              </a:ext>
            </a:extLst>
          </p:cNvPr>
          <p:cNvGrpSpPr/>
          <p:nvPr/>
        </p:nvGrpSpPr>
        <p:grpSpPr>
          <a:xfrm>
            <a:off x="-517460" y="-653802"/>
            <a:ext cx="1220933" cy="1220709"/>
            <a:chOff x="1122400" y="1402350"/>
            <a:chExt cx="654375" cy="654150"/>
          </a:xfrm>
          <a:solidFill>
            <a:srgbClr val="005EAE"/>
          </a:solidFill>
        </p:grpSpPr>
        <p:sp>
          <p:nvSpPr>
            <p:cNvPr id="53" name="Google Shape;417;p31">
              <a:extLst>
                <a:ext uri="{FF2B5EF4-FFF2-40B4-BE49-F238E27FC236}">
                  <a16:creationId xmlns:a16="http://schemas.microsoft.com/office/drawing/2014/main" id="{A9F6B746-C002-4BBB-10BC-611A2AA76F61}"/>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18;p31">
              <a:extLst>
                <a:ext uri="{FF2B5EF4-FFF2-40B4-BE49-F238E27FC236}">
                  <a16:creationId xmlns:a16="http://schemas.microsoft.com/office/drawing/2014/main" id="{8C66D6D4-5CF5-8401-7220-AC8E34F5BDAB}"/>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19;p31">
              <a:extLst>
                <a:ext uri="{FF2B5EF4-FFF2-40B4-BE49-F238E27FC236}">
                  <a16:creationId xmlns:a16="http://schemas.microsoft.com/office/drawing/2014/main" id="{3BBB3CE8-3549-E2CC-E4A4-05592CE81FBE}"/>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20;p31">
              <a:extLst>
                <a:ext uri="{FF2B5EF4-FFF2-40B4-BE49-F238E27FC236}">
                  <a16:creationId xmlns:a16="http://schemas.microsoft.com/office/drawing/2014/main" id="{074DB846-EF1E-6621-300E-24A1D7E9E77D}"/>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21;p31">
              <a:extLst>
                <a:ext uri="{FF2B5EF4-FFF2-40B4-BE49-F238E27FC236}">
                  <a16:creationId xmlns:a16="http://schemas.microsoft.com/office/drawing/2014/main" id="{4448CACC-FEDC-2E67-5527-F2852819AB76}"/>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22;p31">
              <a:extLst>
                <a:ext uri="{FF2B5EF4-FFF2-40B4-BE49-F238E27FC236}">
                  <a16:creationId xmlns:a16="http://schemas.microsoft.com/office/drawing/2014/main" id="{29897E53-D9A5-95C8-8F6D-9750E8174DE3}"/>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23;p31">
              <a:extLst>
                <a:ext uri="{FF2B5EF4-FFF2-40B4-BE49-F238E27FC236}">
                  <a16:creationId xmlns:a16="http://schemas.microsoft.com/office/drawing/2014/main" id="{1A52262E-66B8-F2C4-73E3-5D1D8800145C}"/>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24;p31">
              <a:extLst>
                <a:ext uri="{FF2B5EF4-FFF2-40B4-BE49-F238E27FC236}">
                  <a16:creationId xmlns:a16="http://schemas.microsoft.com/office/drawing/2014/main" id="{87484EF1-DCC4-A1BE-41BF-8FD040DEBC01}"/>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25;p31">
              <a:extLst>
                <a:ext uri="{FF2B5EF4-FFF2-40B4-BE49-F238E27FC236}">
                  <a16:creationId xmlns:a16="http://schemas.microsoft.com/office/drawing/2014/main" id="{4F03E399-BDDB-ECCF-A24A-D68E5EAE51A0}"/>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26;p31">
              <a:extLst>
                <a:ext uri="{FF2B5EF4-FFF2-40B4-BE49-F238E27FC236}">
                  <a16:creationId xmlns:a16="http://schemas.microsoft.com/office/drawing/2014/main" id="{66612CAC-A34D-6F36-0B18-559A023929C6}"/>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27;p31">
              <a:extLst>
                <a:ext uri="{FF2B5EF4-FFF2-40B4-BE49-F238E27FC236}">
                  <a16:creationId xmlns:a16="http://schemas.microsoft.com/office/drawing/2014/main" id="{73B0DC61-C4D7-B853-4C08-633D28C95ADB}"/>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389;p31">
            <a:extLst>
              <a:ext uri="{FF2B5EF4-FFF2-40B4-BE49-F238E27FC236}">
                <a16:creationId xmlns:a16="http://schemas.microsoft.com/office/drawing/2014/main" id="{00CB7B4D-7DA7-DDF6-E8A6-22CA742C8404}"/>
              </a:ext>
            </a:extLst>
          </p:cNvPr>
          <p:cNvSpPr txBox="1">
            <a:spLocks/>
          </p:cNvSpPr>
          <p:nvPr/>
        </p:nvSpPr>
        <p:spPr>
          <a:xfrm>
            <a:off x="668909" y="3715358"/>
            <a:ext cx="3808746" cy="126332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2400" dirty="0"/>
              <a:t>Electric Cars in Ireland</a:t>
            </a:r>
          </a:p>
        </p:txBody>
      </p:sp>
      <p:sp>
        <p:nvSpPr>
          <p:cNvPr id="67" name="Google Shape;390;p31">
            <a:extLst>
              <a:ext uri="{FF2B5EF4-FFF2-40B4-BE49-F238E27FC236}">
                <a16:creationId xmlns:a16="http://schemas.microsoft.com/office/drawing/2014/main" id="{9B253546-4553-BFC2-A53A-878E868ADB71}"/>
              </a:ext>
            </a:extLst>
          </p:cNvPr>
          <p:cNvSpPr txBox="1">
            <a:spLocks/>
          </p:cNvSpPr>
          <p:nvPr/>
        </p:nvSpPr>
        <p:spPr>
          <a:xfrm>
            <a:off x="668908" y="4113432"/>
            <a:ext cx="3503041" cy="1453032"/>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gn="l" rtl="0">
              <a:spcBef>
                <a:spcPts val="0"/>
              </a:spcBef>
              <a:spcAft>
                <a:spcPts val="0"/>
              </a:spcAft>
              <a:buClr>
                <a:schemeClr val="dk1"/>
              </a:buClr>
              <a:buSzPts val="1100"/>
              <a:buFont typeface="Arial"/>
              <a:buNone/>
            </a:pPr>
            <a:r>
              <a:rPr lang="en-GB" dirty="0"/>
              <a:t>The number of electric vehicles doubled from 2020 to 2021 but only reached &lt;5% of Ireland’s 2030 goal of 945,000 vehicles</a:t>
            </a:r>
          </a:p>
          <a:p>
            <a:pPr>
              <a:spcBef>
                <a:spcPts val="0"/>
              </a:spcBef>
            </a:pPr>
            <a:endParaRPr lang="en-GB" dirty="0"/>
          </a:p>
        </p:txBody>
      </p:sp>
      <p:sp>
        <p:nvSpPr>
          <p:cNvPr id="68" name="Google Shape;391;p31">
            <a:extLst>
              <a:ext uri="{FF2B5EF4-FFF2-40B4-BE49-F238E27FC236}">
                <a16:creationId xmlns:a16="http://schemas.microsoft.com/office/drawing/2014/main" id="{229A7632-9389-0C88-D5D1-8B2A11E2CA04}"/>
              </a:ext>
            </a:extLst>
          </p:cNvPr>
          <p:cNvSpPr txBox="1">
            <a:spLocks/>
          </p:cNvSpPr>
          <p:nvPr/>
        </p:nvSpPr>
        <p:spPr>
          <a:xfrm>
            <a:off x="735583" y="2972037"/>
            <a:ext cx="2464817" cy="1098525"/>
          </a:xfrm>
          <a:prstGeom prst="rect">
            <a:avLst/>
          </a:prstGeom>
        </p:spPr>
        <p:txBody>
          <a:bodyPr spcFirstLastPara="1" wrap="square" lIns="91425" tIns="91425" rIns="91425" bIns="91425" anchor="b"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6000" b="1" dirty="0"/>
              <a:t>47,000</a:t>
            </a:r>
            <a:r>
              <a:rPr lang="id" sz="1000" b="1" dirty="0"/>
              <a:t>[</a:t>
            </a:r>
            <a:r>
              <a:rPr lang="en-IE" sz="1000" b="1" dirty="0"/>
              <a:t>5</a:t>
            </a:r>
            <a:r>
              <a:rPr lang="id" sz="1000" dirty="0"/>
              <a:t>]</a:t>
            </a:r>
          </a:p>
        </p:txBody>
      </p:sp>
      <p:grpSp>
        <p:nvGrpSpPr>
          <p:cNvPr id="69" name="Google Shape;413;p31">
            <a:extLst>
              <a:ext uri="{FF2B5EF4-FFF2-40B4-BE49-F238E27FC236}">
                <a16:creationId xmlns:a16="http://schemas.microsoft.com/office/drawing/2014/main" id="{2DDEE432-5A70-E125-D0FE-931FD1164872}"/>
              </a:ext>
            </a:extLst>
          </p:cNvPr>
          <p:cNvGrpSpPr/>
          <p:nvPr/>
        </p:nvGrpSpPr>
        <p:grpSpPr>
          <a:xfrm>
            <a:off x="329452" y="3410262"/>
            <a:ext cx="212554" cy="224272"/>
            <a:chOff x="4854075" y="2527625"/>
            <a:chExt cx="56000" cy="59050"/>
          </a:xfrm>
        </p:grpSpPr>
        <p:sp>
          <p:nvSpPr>
            <p:cNvPr id="70" name="Google Shape;414;p31">
              <a:extLst>
                <a:ext uri="{FF2B5EF4-FFF2-40B4-BE49-F238E27FC236}">
                  <a16:creationId xmlns:a16="http://schemas.microsoft.com/office/drawing/2014/main" id="{8B6E0228-4C2D-1F3B-70DD-4B981E2C55E6}"/>
                </a:ext>
              </a:extLst>
            </p:cNvPr>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15;p31">
              <a:extLst>
                <a:ext uri="{FF2B5EF4-FFF2-40B4-BE49-F238E27FC236}">
                  <a16:creationId xmlns:a16="http://schemas.microsoft.com/office/drawing/2014/main" id="{DCC7789D-66E1-3FB6-4679-DEE6710ED93F}"/>
                </a:ext>
              </a:extLst>
            </p:cNvPr>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 name="Google Shape;389;p31">
            <a:extLst>
              <a:ext uri="{FF2B5EF4-FFF2-40B4-BE49-F238E27FC236}">
                <a16:creationId xmlns:a16="http://schemas.microsoft.com/office/drawing/2014/main" id="{F8FFD364-F4BF-A7A4-C16B-773EE7D1616F}"/>
              </a:ext>
            </a:extLst>
          </p:cNvPr>
          <p:cNvSpPr txBox="1">
            <a:spLocks/>
          </p:cNvSpPr>
          <p:nvPr/>
        </p:nvSpPr>
        <p:spPr>
          <a:xfrm>
            <a:off x="5293431" y="1006639"/>
            <a:ext cx="3808746" cy="126332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2400" dirty="0"/>
              <a:t>Of Ireland’s transport emissions</a:t>
            </a:r>
          </a:p>
        </p:txBody>
      </p:sp>
      <p:sp>
        <p:nvSpPr>
          <p:cNvPr id="73" name="Google Shape;390;p31">
            <a:extLst>
              <a:ext uri="{FF2B5EF4-FFF2-40B4-BE49-F238E27FC236}">
                <a16:creationId xmlns:a16="http://schemas.microsoft.com/office/drawing/2014/main" id="{0B0FC4E5-8C79-D724-F079-3A510D5BFB51}"/>
              </a:ext>
            </a:extLst>
          </p:cNvPr>
          <p:cNvSpPr txBox="1">
            <a:spLocks/>
          </p:cNvSpPr>
          <p:nvPr/>
        </p:nvSpPr>
        <p:spPr>
          <a:xfrm>
            <a:off x="5293431" y="1811543"/>
            <a:ext cx="3290940" cy="1453032"/>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gn="l" rtl="0">
              <a:spcBef>
                <a:spcPts val="0"/>
              </a:spcBef>
              <a:spcAft>
                <a:spcPts val="0"/>
              </a:spcAft>
              <a:buClr>
                <a:schemeClr val="dk1"/>
              </a:buClr>
              <a:buSzPts val="1100"/>
              <a:buFont typeface="Arial"/>
              <a:buNone/>
            </a:pPr>
            <a:r>
              <a:rPr lang="en-IE" dirty="0"/>
              <a:t>come from road transport </a:t>
            </a:r>
          </a:p>
          <a:p>
            <a:pPr>
              <a:spcBef>
                <a:spcPts val="0"/>
              </a:spcBef>
            </a:pPr>
            <a:endParaRPr lang="en-GB" dirty="0"/>
          </a:p>
        </p:txBody>
      </p:sp>
      <p:sp>
        <p:nvSpPr>
          <p:cNvPr id="74" name="Google Shape;391;p31">
            <a:extLst>
              <a:ext uri="{FF2B5EF4-FFF2-40B4-BE49-F238E27FC236}">
                <a16:creationId xmlns:a16="http://schemas.microsoft.com/office/drawing/2014/main" id="{7639D905-8968-B557-26FE-2DF4B1761F15}"/>
              </a:ext>
            </a:extLst>
          </p:cNvPr>
          <p:cNvSpPr txBox="1">
            <a:spLocks/>
          </p:cNvSpPr>
          <p:nvPr/>
        </p:nvSpPr>
        <p:spPr>
          <a:xfrm>
            <a:off x="5318982" y="221958"/>
            <a:ext cx="2138151" cy="1098525"/>
          </a:xfrm>
          <a:prstGeom prst="rect">
            <a:avLst/>
          </a:prstGeom>
        </p:spPr>
        <p:txBody>
          <a:bodyPr spcFirstLastPara="1" wrap="square" lIns="91425" tIns="91425" rIns="91425" bIns="91425" anchor="b"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6000" b="1" dirty="0"/>
              <a:t>95</a:t>
            </a:r>
            <a:r>
              <a:rPr lang="id" sz="6000" b="1" dirty="0"/>
              <a:t>%</a:t>
            </a:r>
            <a:r>
              <a:rPr lang="id" sz="1000" b="1" dirty="0"/>
              <a:t>[</a:t>
            </a:r>
            <a:r>
              <a:rPr lang="en-IE" sz="1000" b="1" dirty="0"/>
              <a:t>4</a:t>
            </a:r>
            <a:r>
              <a:rPr lang="id" sz="1000" dirty="0"/>
              <a:t>]</a:t>
            </a:r>
          </a:p>
        </p:txBody>
      </p:sp>
      <p:grpSp>
        <p:nvGrpSpPr>
          <p:cNvPr id="129" name="Google Shape;413;p31">
            <a:extLst>
              <a:ext uri="{FF2B5EF4-FFF2-40B4-BE49-F238E27FC236}">
                <a16:creationId xmlns:a16="http://schemas.microsoft.com/office/drawing/2014/main" id="{C7C5CC35-7BA4-CB55-C7EA-94BCF62E16D9}"/>
              </a:ext>
            </a:extLst>
          </p:cNvPr>
          <p:cNvGrpSpPr/>
          <p:nvPr/>
        </p:nvGrpSpPr>
        <p:grpSpPr>
          <a:xfrm>
            <a:off x="4953974" y="701543"/>
            <a:ext cx="212554" cy="224272"/>
            <a:chOff x="4854075" y="2527625"/>
            <a:chExt cx="56000" cy="59050"/>
          </a:xfrm>
        </p:grpSpPr>
        <p:sp>
          <p:nvSpPr>
            <p:cNvPr id="130" name="Google Shape;414;p31">
              <a:extLst>
                <a:ext uri="{FF2B5EF4-FFF2-40B4-BE49-F238E27FC236}">
                  <a16:creationId xmlns:a16="http://schemas.microsoft.com/office/drawing/2014/main" id="{1E09D093-95E4-883F-3C56-D833F8D0006F}"/>
                </a:ext>
              </a:extLst>
            </p:cNvPr>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415;p31">
              <a:extLst>
                <a:ext uri="{FF2B5EF4-FFF2-40B4-BE49-F238E27FC236}">
                  <a16:creationId xmlns:a16="http://schemas.microsoft.com/office/drawing/2014/main" id="{84967196-CD1B-70CE-6E75-9576DEE89995}"/>
                </a:ext>
              </a:extLst>
            </p:cNvPr>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Google Shape;389;p31">
            <a:extLst>
              <a:ext uri="{FF2B5EF4-FFF2-40B4-BE49-F238E27FC236}">
                <a16:creationId xmlns:a16="http://schemas.microsoft.com/office/drawing/2014/main" id="{591039BF-9325-69DE-AF60-EE35DF23D315}"/>
              </a:ext>
            </a:extLst>
          </p:cNvPr>
          <p:cNvSpPr txBox="1">
            <a:spLocks/>
          </p:cNvSpPr>
          <p:nvPr/>
        </p:nvSpPr>
        <p:spPr>
          <a:xfrm>
            <a:off x="710032" y="1095698"/>
            <a:ext cx="3767623" cy="126332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id" sz="2400" dirty="0"/>
              <a:t>of Ireland’s transport emissions</a:t>
            </a:r>
            <a:endParaRPr lang="en-IE" sz="2400" dirty="0"/>
          </a:p>
        </p:txBody>
      </p:sp>
      <p:sp>
        <p:nvSpPr>
          <p:cNvPr id="133" name="Google Shape;390;p31">
            <a:extLst>
              <a:ext uri="{FF2B5EF4-FFF2-40B4-BE49-F238E27FC236}">
                <a16:creationId xmlns:a16="http://schemas.microsoft.com/office/drawing/2014/main" id="{A404F845-8D98-15D1-553C-5809BB0554C9}"/>
              </a:ext>
            </a:extLst>
          </p:cNvPr>
          <p:cNvSpPr txBox="1">
            <a:spLocks/>
          </p:cNvSpPr>
          <p:nvPr/>
        </p:nvSpPr>
        <p:spPr>
          <a:xfrm>
            <a:off x="735583" y="1807975"/>
            <a:ext cx="3290940" cy="735156"/>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lvl="0" indent="0" algn="l" rtl="0">
              <a:spcBef>
                <a:spcPts val="0"/>
              </a:spcBef>
              <a:spcAft>
                <a:spcPts val="0"/>
              </a:spcAft>
              <a:buNone/>
            </a:pPr>
            <a:r>
              <a:rPr lang="en-IE" dirty="0"/>
              <a:t>come from passenger cars</a:t>
            </a:r>
          </a:p>
          <a:p>
            <a:pPr>
              <a:spcBef>
                <a:spcPts val="0"/>
              </a:spcBef>
            </a:pPr>
            <a:endParaRPr lang="en-GB" dirty="0"/>
          </a:p>
        </p:txBody>
      </p:sp>
      <p:sp>
        <p:nvSpPr>
          <p:cNvPr id="134" name="Google Shape;391;p31">
            <a:extLst>
              <a:ext uri="{FF2B5EF4-FFF2-40B4-BE49-F238E27FC236}">
                <a16:creationId xmlns:a16="http://schemas.microsoft.com/office/drawing/2014/main" id="{84F77CE2-2FDE-037C-002B-69465ECEA9F4}"/>
              </a:ext>
            </a:extLst>
          </p:cNvPr>
          <p:cNvSpPr txBox="1">
            <a:spLocks/>
          </p:cNvSpPr>
          <p:nvPr/>
        </p:nvSpPr>
        <p:spPr>
          <a:xfrm>
            <a:off x="735584" y="311017"/>
            <a:ext cx="2138151" cy="1098525"/>
          </a:xfrm>
          <a:prstGeom prst="rect">
            <a:avLst/>
          </a:prstGeom>
        </p:spPr>
        <p:txBody>
          <a:bodyPr spcFirstLastPara="1" wrap="square" lIns="91425" tIns="91425" rIns="91425" bIns="91425" anchor="b"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sz="6000" b="1" dirty="0"/>
              <a:t>54</a:t>
            </a:r>
            <a:r>
              <a:rPr lang="id" sz="6000" b="1" dirty="0"/>
              <a:t>%</a:t>
            </a:r>
            <a:r>
              <a:rPr lang="id" sz="1000" b="1" dirty="0"/>
              <a:t>[</a:t>
            </a:r>
            <a:r>
              <a:rPr lang="en-IE" sz="1000" b="1" dirty="0"/>
              <a:t>3</a:t>
            </a:r>
            <a:r>
              <a:rPr lang="id" sz="1000" dirty="0"/>
              <a:t>]</a:t>
            </a:r>
          </a:p>
        </p:txBody>
      </p:sp>
      <p:grpSp>
        <p:nvGrpSpPr>
          <p:cNvPr id="135" name="Google Shape;413;p31">
            <a:extLst>
              <a:ext uri="{FF2B5EF4-FFF2-40B4-BE49-F238E27FC236}">
                <a16:creationId xmlns:a16="http://schemas.microsoft.com/office/drawing/2014/main" id="{184D8306-E2F1-323F-127E-093E76AB37CF}"/>
              </a:ext>
            </a:extLst>
          </p:cNvPr>
          <p:cNvGrpSpPr/>
          <p:nvPr/>
        </p:nvGrpSpPr>
        <p:grpSpPr>
          <a:xfrm>
            <a:off x="370576" y="790602"/>
            <a:ext cx="212554" cy="224272"/>
            <a:chOff x="4854075" y="2527625"/>
            <a:chExt cx="56000" cy="59050"/>
          </a:xfrm>
        </p:grpSpPr>
        <p:sp>
          <p:nvSpPr>
            <p:cNvPr id="136" name="Google Shape;414;p31">
              <a:extLst>
                <a:ext uri="{FF2B5EF4-FFF2-40B4-BE49-F238E27FC236}">
                  <a16:creationId xmlns:a16="http://schemas.microsoft.com/office/drawing/2014/main" id="{078F48EE-1EFF-6FD6-14C8-BF72BAF0588A}"/>
                </a:ext>
              </a:extLst>
            </p:cNvPr>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415;p31">
              <a:extLst>
                <a:ext uri="{FF2B5EF4-FFF2-40B4-BE49-F238E27FC236}">
                  <a16:creationId xmlns:a16="http://schemas.microsoft.com/office/drawing/2014/main" id="{6D2DDD3B-7872-1F80-C5A2-014F091A6B32}"/>
                </a:ext>
              </a:extLst>
            </p:cNvPr>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1C1C1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8" name="Block Arc 137">
            <a:extLst>
              <a:ext uri="{FF2B5EF4-FFF2-40B4-BE49-F238E27FC236}">
                <a16:creationId xmlns:a16="http://schemas.microsoft.com/office/drawing/2014/main" id="{D240827B-197E-5540-5F65-BCE2D1D2D5D8}"/>
              </a:ext>
            </a:extLst>
          </p:cNvPr>
          <p:cNvSpPr/>
          <p:nvPr/>
        </p:nvSpPr>
        <p:spPr>
          <a:xfrm rot="2380755">
            <a:off x="-1393928" y="4612490"/>
            <a:ext cx="2228715" cy="2161603"/>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
        <p:nvSpPr>
          <p:cNvPr id="139" name="Block Arc 138">
            <a:extLst>
              <a:ext uri="{FF2B5EF4-FFF2-40B4-BE49-F238E27FC236}">
                <a16:creationId xmlns:a16="http://schemas.microsoft.com/office/drawing/2014/main" id="{18EBE703-D720-7A43-3B86-4EE0BBA0EB5C}"/>
              </a:ext>
            </a:extLst>
          </p:cNvPr>
          <p:cNvSpPr/>
          <p:nvPr/>
        </p:nvSpPr>
        <p:spPr>
          <a:xfrm rot="14060674">
            <a:off x="7936185" y="-948575"/>
            <a:ext cx="2228715" cy="2323190"/>
          </a:xfrm>
          <a:prstGeom prst="blockArc">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solidFill>
                <a:schemeClr val="tx1"/>
              </a:solidFill>
            </a:endParaRPr>
          </a:p>
        </p:txBody>
      </p:sp>
    </p:spTree>
    <p:extLst>
      <p:ext uri="{BB962C8B-B14F-4D97-AF65-F5344CB8AC3E}">
        <p14:creationId xmlns:p14="http://schemas.microsoft.com/office/powerpoint/2010/main" val="17953790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0FBFF"/>
        </a:solidFill>
        <a:effectLst/>
      </p:bgPr>
    </p:bg>
    <p:spTree>
      <p:nvGrpSpPr>
        <p:cNvPr id="1" name=""/>
        <p:cNvGrpSpPr/>
        <p:nvPr/>
      </p:nvGrpSpPr>
      <p:grpSpPr>
        <a:xfrm>
          <a:off x="0" y="0"/>
          <a:ext cx="0" cy="0"/>
          <a:chOff x="0" y="0"/>
          <a:chExt cx="0" cy="0"/>
        </a:xfrm>
      </p:grpSpPr>
      <p:grpSp>
        <p:nvGrpSpPr>
          <p:cNvPr id="2" name="Google Shape;485;p33">
            <a:extLst>
              <a:ext uri="{FF2B5EF4-FFF2-40B4-BE49-F238E27FC236}">
                <a16:creationId xmlns:a16="http://schemas.microsoft.com/office/drawing/2014/main" id="{27EB14BA-7A57-6C83-0DA4-CDB87FE57A51}"/>
              </a:ext>
            </a:extLst>
          </p:cNvPr>
          <p:cNvGrpSpPr/>
          <p:nvPr/>
        </p:nvGrpSpPr>
        <p:grpSpPr>
          <a:xfrm>
            <a:off x="8228858" y="437081"/>
            <a:ext cx="539428" cy="567963"/>
            <a:chOff x="1122400" y="1402350"/>
            <a:chExt cx="654375" cy="654150"/>
          </a:xfrm>
          <a:solidFill>
            <a:srgbClr val="005EAE"/>
          </a:solidFill>
        </p:grpSpPr>
        <p:sp>
          <p:nvSpPr>
            <p:cNvPr id="3" name="Google Shape;486;p33">
              <a:extLst>
                <a:ext uri="{FF2B5EF4-FFF2-40B4-BE49-F238E27FC236}">
                  <a16:creationId xmlns:a16="http://schemas.microsoft.com/office/drawing/2014/main" id="{F1EE2E29-F4B5-8099-8C6A-1B28EE91CAAF}"/>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487;p33">
              <a:extLst>
                <a:ext uri="{FF2B5EF4-FFF2-40B4-BE49-F238E27FC236}">
                  <a16:creationId xmlns:a16="http://schemas.microsoft.com/office/drawing/2014/main" id="{BE0D243F-DCF1-057C-C184-3B075DC6ACD4}"/>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488;p33">
              <a:extLst>
                <a:ext uri="{FF2B5EF4-FFF2-40B4-BE49-F238E27FC236}">
                  <a16:creationId xmlns:a16="http://schemas.microsoft.com/office/drawing/2014/main" id="{2D7253FE-3FA7-0CBD-F54F-7F462D07D571}"/>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489;p33">
              <a:extLst>
                <a:ext uri="{FF2B5EF4-FFF2-40B4-BE49-F238E27FC236}">
                  <a16:creationId xmlns:a16="http://schemas.microsoft.com/office/drawing/2014/main" id="{B159227F-7C47-F783-210D-6FDDEF3ED30F}"/>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490;p33">
              <a:extLst>
                <a:ext uri="{FF2B5EF4-FFF2-40B4-BE49-F238E27FC236}">
                  <a16:creationId xmlns:a16="http://schemas.microsoft.com/office/drawing/2014/main" id="{FAC4E519-1C87-5E4A-C180-E3A59FCCF727}"/>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491;p33">
              <a:extLst>
                <a:ext uri="{FF2B5EF4-FFF2-40B4-BE49-F238E27FC236}">
                  <a16:creationId xmlns:a16="http://schemas.microsoft.com/office/drawing/2014/main" id="{D887EC85-F98E-0478-2A51-80A4C634D3FC}"/>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492;p33">
              <a:extLst>
                <a:ext uri="{FF2B5EF4-FFF2-40B4-BE49-F238E27FC236}">
                  <a16:creationId xmlns:a16="http://schemas.microsoft.com/office/drawing/2014/main" id="{F929501A-9095-CD28-5F0D-87A6F2FFA87C}"/>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493;p33">
              <a:extLst>
                <a:ext uri="{FF2B5EF4-FFF2-40B4-BE49-F238E27FC236}">
                  <a16:creationId xmlns:a16="http://schemas.microsoft.com/office/drawing/2014/main" id="{CE84B85A-B751-7B88-9020-C963796398B9}"/>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494;p33">
              <a:extLst>
                <a:ext uri="{FF2B5EF4-FFF2-40B4-BE49-F238E27FC236}">
                  <a16:creationId xmlns:a16="http://schemas.microsoft.com/office/drawing/2014/main" id="{D0578271-4E31-A76D-ACB6-161BAA3E1FC3}"/>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495;p33">
              <a:extLst>
                <a:ext uri="{FF2B5EF4-FFF2-40B4-BE49-F238E27FC236}">
                  <a16:creationId xmlns:a16="http://schemas.microsoft.com/office/drawing/2014/main" id="{1326C320-6F7D-E9DB-C887-03274F3FE501}"/>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496;p33">
              <a:extLst>
                <a:ext uri="{FF2B5EF4-FFF2-40B4-BE49-F238E27FC236}">
                  <a16:creationId xmlns:a16="http://schemas.microsoft.com/office/drawing/2014/main" id="{B974768B-9E6A-5CBA-4EFD-70266E4FEAB8}"/>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497;p33">
            <a:extLst>
              <a:ext uri="{FF2B5EF4-FFF2-40B4-BE49-F238E27FC236}">
                <a16:creationId xmlns:a16="http://schemas.microsoft.com/office/drawing/2014/main" id="{D55C77C9-5C2C-89EE-8B7A-85E20D827601}"/>
              </a:ext>
            </a:extLst>
          </p:cNvPr>
          <p:cNvGrpSpPr/>
          <p:nvPr/>
        </p:nvGrpSpPr>
        <p:grpSpPr>
          <a:xfrm>
            <a:off x="6300390" y="4887014"/>
            <a:ext cx="539428" cy="567963"/>
            <a:chOff x="1122400" y="1402350"/>
            <a:chExt cx="654375" cy="654150"/>
          </a:xfrm>
          <a:solidFill>
            <a:srgbClr val="005EAE"/>
          </a:solidFill>
        </p:grpSpPr>
        <p:sp>
          <p:nvSpPr>
            <p:cNvPr id="15" name="Google Shape;498;p33">
              <a:extLst>
                <a:ext uri="{FF2B5EF4-FFF2-40B4-BE49-F238E27FC236}">
                  <a16:creationId xmlns:a16="http://schemas.microsoft.com/office/drawing/2014/main" id="{230E9251-90CD-9489-36B4-CDD83B20A630}"/>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499;p33">
              <a:extLst>
                <a:ext uri="{FF2B5EF4-FFF2-40B4-BE49-F238E27FC236}">
                  <a16:creationId xmlns:a16="http://schemas.microsoft.com/office/drawing/2014/main" id="{EA41B23F-05E9-F786-D1EA-B54ECB20F8A2}"/>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00;p33">
              <a:extLst>
                <a:ext uri="{FF2B5EF4-FFF2-40B4-BE49-F238E27FC236}">
                  <a16:creationId xmlns:a16="http://schemas.microsoft.com/office/drawing/2014/main" id="{B68CB9FC-2230-50A5-8764-5E9B865D6C53}"/>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501;p33">
              <a:extLst>
                <a:ext uri="{FF2B5EF4-FFF2-40B4-BE49-F238E27FC236}">
                  <a16:creationId xmlns:a16="http://schemas.microsoft.com/office/drawing/2014/main" id="{4D786F0E-AAD4-08A0-2E2E-27A28BB4D693}"/>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02;p33">
              <a:extLst>
                <a:ext uri="{FF2B5EF4-FFF2-40B4-BE49-F238E27FC236}">
                  <a16:creationId xmlns:a16="http://schemas.microsoft.com/office/drawing/2014/main" id="{87191505-6AB3-D69A-6F22-C032913A54DA}"/>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03;p33">
              <a:extLst>
                <a:ext uri="{FF2B5EF4-FFF2-40B4-BE49-F238E27FC236}">
                  <a16:creationId xmlns:a16="http://schemas.microsoft.com/office/drawing/2014/main" id="{81BB54A4-C61A-49C3-3BE7-98BF84E1798C}"/>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04;p33">
              <a:extLst>
                <a:ext uri="{FF2B5EF4-FFF2-40B4-BE49-F238E27FC236}">
                  <a16:creationId xmlns:a16="http://schemas.microsoft.com/office/drawing/2014/main" id="{87FED942-A9DC-5222-870A-BDC1AF51D9B8}"/>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505;p33">
              <a:extLst>
                <a:ext uri="{FF2B5EF4-FFF2-40B4-BE49-F238E27FC236}">
                  <a16:creationId xmlns:a16="http://schemas.microsoft.com/office/drawing/2014/main" id="{46EC0BAD-BC5E-7FF3-FEBF-4ADEED450278}"/>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506;p33">
              <a:extLst>
                <a:ext uri="{FF2B5EF4-FFF2-40B4-BE49-F238E27FC236}">
                  <a16:creationId xmlns:a16="http://schemas.microsoft.com/office/drawing/2014/main" id="{ACE4BB3F-458A-E0AD-1775-7E9DEE3C628A}"/>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507;p33">
              <a:extLst>
                <a:ext uri="{FF2B5EF4-FFF2-40B4-BE49-F238E27FC236}">
                  <a16:creationId xmlns:a16="http://schemas.microsoft.com/office/drawing/2014/main" id="{036C689C-85D5-B92D-5CC8-D0631CB4A775}"/>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508;p33">
              <a:extLst>
                <a:ext uri="{FF2B5EF4-FFF2-40B4-BE49-F238E27FC236}">
                  <a16:creationId xmlns:a16="http://schemas.microsoft.com/office/drawing/2014/main" id="{82757950-C216-435A-34F9-848EBE2917AF}"/>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 name="Google Shape;509;p33">
            <a:extLst>
              <a:ext uri="{FF2B5EF4-FFF2-40B4-BE49-F238E27FC236}">
                <a16:creationId xmlns:a16="http://schemas.microsoft.com/office/drawing/2014/main" id="{8C83CA60-015E-CADF-B281-F56904469321}"/>
              </a:ext>
            </a:extLst>
          </p:cNvPr>
          <p:cNvSpPr txBox="1">
            <a:spLocks/>
          </p:cNvSpPr>
          <p:nvPr/>
        </p:nvSpPr>
        <p:spPr>
          <a:xfrm>
            <a:off x="5791049" y="2578052"/>
            <a:ext cx="3352951" cy="1536748"/>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ts val="0"/>
              </a:spcBef>
            </a:pPr>
            <a:r>
              <a:rPr lang="en-GB" dirty="0"/>
              <a:t>We can see that excluding short-haul flights, personal cars are the most carbon-intensive transport option</a:t>
            </a:r>
            <a:r>
              <a:rPr lang="en-GB" sz="700" dirty="0"/>
              <a:t> [7]</a:t>
            </a:r>
          </a:p>
        </p:txBody>
      </p:sp>
      <p:sp>
        <p:nvSpPr>
          <p:cNvPr id="27" name="Google Shape;510;p33">
            <a:extLst>
              <a:ext uri="{FF2B5EF4-FFF2-40B4-BE49-F238E27FC236}">
                <a16:creationId xmlns:a16="http://schemas.microsoft.com/office/drawing/2014/main" id="{24628D3D-AE04-0DE0-E8BA-FA2A498D5642}"/>
              </a:ext>
            </a:extLst>
          </p:cNvPr>
          <p:cNvSpPr txBox="1">
            <a:spLocks noGrp="1"/>
          </p:cNvSpPr>
          <p:nvPr>
            <p:ph type="title"/>
          </p:nvPr>
        </p:nvSpPr>
        <p:spPr>
          <a:xfrm>
            <a:off x="5791050" y="1666028"/>
            <a:ext cx="3199705" cy="642933"/>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d"/>
              <a:t>The Cost?</a:t>
            </a:r>
            <a:endParaRPr/>
          </a:p>
        </p:txBody>
      </p:sp>
      <p:pic>
        <p:nvPicPr>
          <p:cNvPr id="28" name="Google Shape;511;p33">
            <a:extLst>
              <a:ext uri="{FF2B5EF4-FFF2-40B4-BE49-F238E27FC236}">
                <a16:creationId xmlns:a16="http://schemas.microsoft.com/office/drawing/2014/main" id="{28C4DCAF-F034-6C79-FF67-2DC49E34CBCF}"/>
              </a:ext>
            </a:extLst>
          </p:cNvPr>
          <p:cNvPicPr preferRelativeResize="0"/>
          <p:nvPr/>
        </p:nvPicPr>
        <p:blipFill rotWithShape="1">
          <a:blip r:embed="rId2">
            <a:alphaModFix/>
            <a:extLst>
              <a:ext uri="{BEBA8EAE-BF5A-486C-A8C5-ECC9F3942E4B}">
                <a14:imgProps xmlns:a14="http://schemas.microsoft.com/office/drawing/2010/main">
                  <a14:imgLayer r:embed="rId3">
                    <a14:imgEffect>
                      <a14:colorTemperature colorTemp="5531"/>
                    </a14:imgEffect>
                  </a14:imgLayer>
                </a14:imgProps>
              </a:ext>
            </a:extLst>
          </a:blip>
          <a:srcRect l="30708" t="16436" r="30746" b="18105"/>
          <a:stretch/>
        </p:blipFill>
        <p:spPr>
          <a:xfrm>
            <a:off x="0" y="-1"/>
            <a:ext cx="5791049" cy="5822467"/>
          </a:xfrm>
          <a:prstGeom prst="rect">
            <a:avLst/>
          </a:prstGeom>
          <a:noFill/>
          <a:ln>
            <a:noFill/>
          </a:ln>
        </p:spPr>
      </p:pic>
      <p:sp>
        <p:nvSpPr>
          <p:cNvPr id="29" name="Rectangle 28">
            <a:extLst>
              <a:ext uri="{FF2B5EF4-FFF2-40B4-BE49-F238E27FC236}">
                <a16:creationId xmlns:a16="http://schemas.microsoft.com/office/drawing/2014/main" id="{91DC3705-78E0-1A54-AB1C-5B97FC1DBF4C}"/>
              </a:ext>
            </a:extLst>
          </p:cNvPr>
          <p:cNvSpPr/>
          <p:nvPr/>
        </p:nvSpPr>
        <p:spPr>
          <a:xfrm>
            <a:off x="5715000" y="0"/>
            <a:ext cx="121724" cy="5822466"/>
          </a:xfrm>
          <a:prstGeom prst="rect">
            <a:avLst/>
          </a:prstGeom>
          <a:solidFill>
            <a:srgbClr val="005EAE"/>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E"/>
          </a:p>
        </p:txBody>
      </p:sp>
    </p:spTree>
    <p:extLst>
      <p:ext uri="{BB962C8B-B14F-4D97-AF65-F5344CB8AC3E}">
        <p14:creationId xmlns:p14="http://schemas.microsoft.com/office/powerpoint/2010/main" val="24661318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Google Shape;517;p34">
            <a:extLst>
              <a:ext uri="{FF2B5EF4-FFF2-40B4-BE49-F238E27FC236}">
                <a16:creationId xmlns:a16="http://schemas.microsoft.com/office/drawing/2014/main" id="{ECFE09E6-3A86-6710-FC38-0ACBE3CFE4E7}"/>
              </a:ext>
            </a:extLst>
          </p:cNvPr>
          <p:cNvSpPr txBox="1">
            <a:spLocks/>
          </p:cNvSpPr>
          <p:nvPr/>
        </p:nvSpPr>
        <p:spPr>
          <a:xfrm>
            <a:off x="325061" y="3114577"/>
            <a:ext cx="3027000" cy="1481400"/>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spcBef>
                <a:spcPts val="0"/>
              </a:spcBef>
            </a:pPr>
            <a:r>
              <a:rPr lang="en-GB" sz="1400" dirty="0"/>
              <a:t>I created a microworld with this goal in mind. By motivating students to half their transport emissions we can get a head start on what sacrifices are needed to reach our goals.</a:t>
            </a:r>
            <a:endParaRPr lang="en-GB" dirty="0"/>
          </a:p>
        </p:txBody>
      </p:sp>
      <p:sp>
        <p:nvSpPr>
          <p:cNvPr id="9" name="Google Shape;518;p34">
            <a:extLst>
              <a:ext uri="{FF2B5EF4-FFF2-40B4-BE49-F238E27FC236}">
                <a16:creationId xmlns:a16="http://schemas.microsoft.com/office/drawing/2014/main" id="{3B37F3C6-FAD7-0302-D0B6-B55F0E099421}"/>
              </a:ext>
            </a:extLst>
          </p:cNvPr>
          <p:cNvSpPr txBox="1">
            <a:spLocks/>
          </p:cNvSpPr>
          <p:nvPr/>
        </p:nvSpPr>
        <p:spPr>
          <a:xfrm>
            <a:off x="208773" y="265764"/>
            <a:ext cx="3676800" cy="1981200"/>
          </a:xfrm>
          <a:prstGeom prst="rect">
            <a:avLst/>
          </a:prstGeom>
        </p:spPr>
        <p:txBody>
          <a:bodyPr spcFirstLastPara="1" vert="horz" wrap="square" lIns="91425" tIns="91425" rIns="91425" bIns="91425" rtlCol="0"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spcBef>
                <a:spcPts val="0"/>
              </a:spcBef>
            </a:pPr>
            <a:r>
              <a:rPr lang="en-IE" dirty="0"/>
              <a:t>Ireland aims for a 50% transport carbon emission reduction for 2030 </a:t>
            </a:r>
            <a:r>
              <a:rPr lang="en-IE" sz="1000" dirty="0"/>
              <a:t>[8]</a:t>
            </a:r>
          </a:p>
        </p:txBody>
      </p:sp>
      <p:grpSp>
        <p:nvGrpSpPr>
          <p:cNvPr id="10" name="Google Shape;519;p34">
            <a:extLst>
              <a:ext uri="{FF2B5EF4-FFF2-40B4-BE49-F238E27FC236}">
                <a16:creationId xmlns:a16="http://schemas.microsoft.com/office/drawing/2014/main" id="{0DBF6D84-0F64-3C44-13E6-29081776D6E8}"/>
              </a:ext>
            </a:extLst>
          </p:cNvPr>
          <p:cNvGrpSpPr/>
          <p:nvPr/>
        </p:nvGrpSpPr>
        <p:grpSpPr>
          <a:xfrm>
            <a:off x="3657686" y="4431583"/>
            <a:ext cx="949279" cy="883098"/>
            <a:chOff x="1122400" y="1402350"/>
            <a:chExt cx="654375" cy="654150"/>
          </a:xfrm>
          <a:solidFill>
            <a:schemeClr val="accent2"/>
          </a:solidFill>
        </p:grpSpPr>
        <p:sp>
          <p:nvSpPr>
            <p:cNvPr id="11" name="Google Shape;520;p34">
              <a:extLst>
                <a:ext uri="{FF2B5EF4-FFF2-40B4-BE49-F238E27FC236}">
                  <a16:creationId xmlns:a16="http://schemas.microsoft.com/office/drawing/2014/main" id="{898B388E-F2AC-173E-F829-4522F38F7CDF}"/>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21;p34">
              <a:extLst>
                <a:ext uri="{FF2B5EF4-FFF2-40B4-BE49-F238E27FC236}">
                  <a16:creationId xmlns:a16="http://schemas.microsoft.com/office/drawing/2014/main" id="{A7398CB1-7A6B-7F11-5791-AEE00C46B949}"/>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22;p34">
              <a:extLst>
                <a:ext uri="{FF2B5EF4-FFF2-40B4-BE49-F238E27FC236}">
                  <a16:creationId xmlns:a16="http://schemas.microsoft.com/office/drawing/2014/main" id="{29BE1FBE-7CEE-6749-7072-6896492185E1}"/>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23;p34">
              <a:extLst>
                <a:ext uri="{FF2B5EF4-FFF2-40B4-BE49-F238E27FC236}">
                  <a16:creationId xmlns:a16="http://schemas.microsoft.com/office/drawing/2014/main" id="{30B8BE5D-4363-AAC2-462F-6F128E48D5F9}"/>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24;p34">
              <a:extLst>
                <a:ext uri="{FF2B5EF4-FFF2-40B4-BE49-F238E27FC236}">
                  <a16:creationId xmlns:a16="http://schemas.microsoft.com/office/drawing/2014/main" id="{6D9CB9B8-FF62-BC50-BC8A-EC0E45048FAB}"/>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25;p34">
              <a:extLst>
                <a:ext uri="{FF2B5EF4-FFF2-40B4-BE49-F238E27FC236}">
                  <a16:creationId xmlns:a16="http://schemas.microsoft.com/office/drawing/2014/main" id="{194A8173-B26B-E66B-762D-763DCCF670C2}"/>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526;p34">
              <a:extLst>
                <a:ext uri="{FF2B5EF4-FFF2-40B4-BE49-F238E27FC236}">
                  <a16:creationId xmlns:a16="http://schemas.microsoft.com/office/drawing/2014/main" id="{71DCB44B-F0DA-E0BE-C0FA-D931BAE77698}"/>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8" name="Google Shape;527;p34">
              <a:extLst>
                <a:ext uri="{FF2B5EF4-FFF2-40B4-BE49-F238E27FC236}">
                  <a16:creationId xmlns:a16="http://schemas.microsoft.com/office/drawing/2014/main" id="{BE563A8C-A158-6045-6C5F-4FE371DDCCCF}"/>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528;p34">
              <a:extLst>
                <a:ext uri="{FF2B5EF4-FFF2-40B4-BE49-F238E27FC236}">
                  <a16:creationId xmlns:a16="http://schemas.microsoft.com/office/drawing/2014/main" id="{7F866B24-7B70-1056-40DF-FFF3963CA6FE}"/>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529;p34">
              <a:extLst>
                <a:ext uri="{FF2B5EF4-FFF2-40B4-BE49-F238E27FC236}">
                  <a16:creationId xmlns:a16="http://schemas.microsoft.com/office/drawing/2014/main" id="{B30C0802-8932-58A6-14A3-E21E0476BA7C}"/>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530;p34">
              <a:extLst>
                <a:ext uri="{FF2B5EF4-FFF2-40B4-BE49-F238E27FC236}">
                  <a16:creationId xmlns:a16="http://schemas.microsoft.com/office/drawing/2014/main" id="{A3C0BBE9-D89C-621B-1462-B886C847EC97}"/>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 name="Google Shape;516;p34">
            <a:extLst>
              <a:ext uri="{FF2B5EF4-FFF2-40B4-BE49-F238E27FC236}">
                <a16:creationId xmlns:a16="http://schemas.microsoft.com/office/drawing/2014/main" id="{AF3A5EA7-51C8-504E-D950-C6F7E2A8B5F2}"/>
              </a:ext>
            </a:extLst>
          </p:cNvPr>
          <p:cNvSpPr/>
          <p:nvPr/>
        </p:nvSpPr>
        <p:spPr>
          <a:xfrm>
            <a:off x="4260864" y="-301332"/>
            <a:ext cx="5146386" cy="5040600"/>
          </a:xfrm>
          <a:prstGeom prst="ellipse">
            <a:avLst/>
          </a:prstGeom>
          <a:solidFill>
            <a:srgbClr val="005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 name="Google Shape;531;p34">
            <a:extLst>
              <a:ext uri="{FF2B5EF4-FFF2-40B4-BE49-F238E27FC236}">
                <a16:creationId xmlns:a16="http://schemas.microsoft.com/office/drawing/2014/main" id="{96ECFB0B-F3E9-321B-534E-BE131C2DA9D3}"/>
              </a:ext>
            </a:extLst>
          </p:cNvPr>
          <p:cNvGrpSpPr/>
          <p:nvPr/>
        </p:nvGrpSpPr>
        <p:grpSpPr>
          <a:xfrm>
            <a:off x="4606965" y="701251"/>
            <a:ext cx="4454184" cy="2727749"/>
            <a:chOff x="233350" y="949250"/>
            <a:chExt cx="7137300" cy="3802300"/>
          </a:xfrm>
        </p:grpSpPr>
        <p:sp>
          <p:nvSpPr>
            <p:cNvPr id="77" name="Google Shape;532;p34">
              <a:extLst>
                <a:ext uri="{FF2B5EF4-FFF2-40B4-BE49-F238E27FC236}">
                  <a16:creationId xmlns:a16="http://schemas.microsoft.com/office/drawing/2014/main" id="{8106AD2D-D4BF-CD3A-BA88-2C608DCAC16F}"/>
                </a:ext>
              </a:extLst>
            </p:cNvPr>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533;p34">
              <a:extLst>
                <a:ext uri="{FF2B5EF4-FFF2-40B4-BE49-F238E27FC236}">
                  <a16:creationId xmlns:a16="http://schemas.microsoft.com/office/drawing/2014/main" id="{98650863-4535-225A-7535-723A49E4491A}"/>
                </a:ext>
              </a:extLst>
            </p:cNvPr>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534;p34">
              <a:extLst>
                <a:ext uri="{FF2B5EF4-FFF2-40B4-BE49-F238E27FC236}">
                  <a16:creationId xmlns:a16="http://schemas.microsoft.com/office/drawing/2014/main" id="{3920AD1D-6DC6-DF29-23D5-7DE88FAE993B}"/>
                </a:ext>
              </a:extLst>
            </p:cNvPr>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535;p34">
              <a:extLst>
                <a:ext uri="{FF2B5EF4-FFF2-40B4-BE49-F238E27FC236}">
                  <a16:creationId xmlns:a16="http://schemas.microsoft.com/office/drawing/2014/main" id="{989EEA70-2772-0A1F-6A3B-CC1A9E7D6347}"/>
                </a:ext>
              </a:extLst>
            </p:cNvPr>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536;p34">
              <a:extLst>
                <a:ext uri="{FF2B5EF4-FFF2-40B4-BE49-F238E27FC236}">
                  <a16:creationId xmlns:a16="http://schemas.microsoft.com/office/drawing/2014/main" id="{17BDBC1A-5A18-305E-4E59-93AFE46006E7}"/>
                </a:ext>
              </a:extLst>
            </p:cNvPr>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537;p34">
              <a:extLst>
                <a:ext uri="{FF2B5EF4-FFF2-40B4-BE49-F238E27FC236}">
                  <a16:creationId xmlns:a16="http://schemas.microsoft.com/office/drawing/2014/main" id="{06CC2695-A3F2-914E-D623-735274061036}"/>
                </a:ext>
              </a:extLst>
            </p:cNvPr>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538;p34">
              <a:extLst>
                <a:ext uri="{FF2B5EF4-FFF2-40B4-BE49-F238E27FC236}">
                  <a16:creationId xmlns:a16="http://schemas.microsoft.com/office/drawing/2014/main" id="{CA600CFA-5264-BCAF-440A-8B45251B2634}"/>
                </a:ext>
              </a:extLst>
            </p:cNvPr>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539;p34">
              <a:extLst>
                <a:ext uri="{FF2B5EF4-FFF2-40B4-BE49-F238E27FC236}">
                  <a16:creationId xmlns:a16="http://schemas.microsoft.com/office/drawing/2014/main" id="{D6FA3D0C-F3E8-A9FB-9D72-27DAC4680D16}"/>
                </a:ext>
              </a:extLst>
            </p:cNvPr>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540;p34">
              <a:extLst>
                <a:ext uri="{FF2B5EF4-FFF2-40B4-BE49-F238E27FC236}">
                  <a16:creationId xmlns:a16="http://schemas.microsoft.com/office/drawing/2014/main" id="{B5EB9D05-E23D-CE54-6FFD-DB38C938891B}"/>
                </a:ext>
              </a:extLst>
            </p:cNvPr>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541;p34">
              <a:extLst>
                <a:ext uri="{FF2B5EF4-FFF2-40B4-BE49-F238E27FC236}">
                  <a16:creationId xmlns:a16="http://schemas.microsoft.com/office/drawing/2014/main" id="{A65D21DA-0159-211B-56C5-B0A2C7975462}"/>
                </a:ext>
              </a:extLst>
            </p:cNvPr>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542;p34">
              <a:extLst>
                <a:ext uri="{FF2B5EF4-FFF2-40B4-BE49-F238E27FC236}">
                  <a16:creationId xmlns:a16="http://schemas.microsoft.com/office/drawing/2014/main" id="{6D0FA856-1946-7B2F-9E89-669A765E5631}"/>
                </a:ext>
              </a:extLst>
            </p:cNvPr>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543;p34">
              <a:extLst>
                <a:ext uri="{FF2B5EF4-FFF2-40B4-BE49-F238E27FC236}">
                  <a16:creationId xmlns:a16="http://schemas.microsoft.com/office/drawing/2014/main" id="{97110AF2-106F-F869-7706-341B7A6A7DD6}"/>
                </a:ext>
              </a:extLst>
            </p:cNvPr>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544;p34">
              <a:extLst>
                <a:ext uri="{FF2B5EF4-FFF2-40B4-BE49-F238E27FC236}">
                  <a16:creationId xmlns:a16="http://schemas.microsoft.com/office/drawing/2014/main" id="{7F24E2CD-072E-EC5C-E4E5-07637C05F9A4}"/>
                </a:ext>
              </a:extLst>
            </p:cNvPr>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545;p34">
              <a:extLst>
                <a:ext uri="{FF2B5EF4-FFF2-40B4-BE49-F238E27FC236}">
                  <a16:creationId xmlns:a16="http://schemas.microsoft.com/office/drawing/2014/main" id="{A3E1108B-1D5D-29F6-3AEB-E73A70BA65C3}"/>
                </a:ext>
              </a:extLst>
            </p:cNvPr>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546;p34">
              <a:extLst>
                <a:ext uri="{FF2B5EF4-FFF2-40B4-BE49-F238E27FC236}">
                  <a16:creationId xmlns:a16="http://schemas.microsoft.com/office/drawing/2014/main" id="{D125DC76-A50D-8ED8-55E0-39398F496AB1}"/>
                </a:ext>
              </a:extLst>
            </p:cNvPr>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547;p34">
              <a:extLst>
                <a:ext uri="{FF2B5EF4-FFF2-40B4-BE49-F238E27FC236}">
                  <a16:creationId xmlns:a16="http://schemas.microsoft.com/office/drawing/2014/main" id="{53EDC7B1-31A7-D131-4421-CBFA11DC24FA}"/>
                </a:ext>
              </a:extLst>
            </p:cNvPr>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548;p34">
              <a:extLst>
                <a:ext uri="{FF2B5EF4-FFF2-40B4-BE49-F238E27FC236}">
                  <a16:creationId xmlns:a16="http://schemas.microsoft.com/office/drawing/2014/main" id="{F2E12AE1-9EFB-4D3C-0833-6FE29A366B70}"/>
                </a:ext>
              </a:extLst>
            </p:cNvPr>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549;p34">
              <a:extLst>
                <a:ext uri="{FF2B5EF4-FFF2-40B4-BE49-F238E27FC236}">
                  <a16:creationId xmlns:a16="http://schemas.microsoft.com/office/drawing/2014/main" id="{168EC992-6213-38D5-4C87-1CC9418156F8}"/>
                </a:ext>
              </a:extLst>
            </p:cNvPr>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550;p34">
              <a:extLst>
                <a:ext uri="{FF2B5EF4-FFF2-40B4-BE49-F238E27FC236}">
                  <a16:creationId xmlns:a16="http://schemas.microsoft.com/office/drawing/2014/main" id="{B836DD9C-43D1-66E8-C0B4-4DEB149A9BFF}"/>
                </a:ext>
              </a:extLst>
            </p:cNvPr>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551;p34">
              <a:extLst>
                <a:ext uri="{FF2B5EF4-FFF2-40B4-BE49-F238E27FC236}">
                  <a16:creationId xmlns:a16="http://schemas.microsoft.com/office/drawing/2014/main" id="{47D15C67-AB18-56D7-9F91-F36C0E5FCB74}"/>
                </a:ext>
              </a:extLst>
            </p:cNvPr>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552;p34">
              <a:extLst>
                <a:ext uri="{FF2B5EF4-FFF2-40B4-BE49-F238E27FC236}">
                  <a16:creationId xmlns:a16="http://schemas.microsoft.com/office/drawing/2014/main" id="{6623C4B7-3B2A-33EF-5717-3DB5FFE92C26}"/>
                </a:ext>
              </a:extLst>
            </p:cNvPr>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553;p34">
              <a:extLst>
                <a:ext uri="{FF2B5EF4-FFF2-40B4-BE49-F238E27FC236}">
                  <a16:creationId xmlns:a16="http://schemas.microsoft.com/office/drawing/2014/main" id="{99953F18-EE49-CA98-B5B1-3F6BEA9930D8}"/>
                </a:ext>
              </a:extLst>
            </p:cNvPr>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554;p34">
              <a:extLst>
                <a:ext uri="{FF2B5EF4-FFF2-40B4-BE49-F238E27FC236}">
                  <a16:creationId xmlns:a16="http://schemas.microsoft.com/office/drawing/2014/main" id="{96BEA4A9-89E2-DA27-90ED-703D51CAACD3}"/>
                </a:ext>
              </a:extLst>
            </p:cNvPr>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555;p34">
              <a:extLst>
                <a:ext uri="{FF2B5EF4-FFF2-40B4-BE49-F238E27FC236}">
                  <a16:creationId xmlns:a16="http://schemas.microsoft.com/office/drawing/2014/main" id="{B13FC16D-5464-E1AE-AE29-245DE0B8B9F3}"/>
                </a:ext>
              </a:extLst>
            </p:cNvPr>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556;p34">
              <a:extLst>
                <a:ext uri="{FF2B5EF4-FFF2-40B4-BE49-F238E27FC236}">
                  <a16:creationId xmlns:a16="http://schemas.microsoft.com/office/drawing/2014/main" id="{E2328FD5-1826-B6D7-1D2B-A180E356A379}"/>
                </a:ext>
              </a:extLst>
            </p:cNvPr>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557;p34">
              <a:extLst>
                <a:ext uri="{FF2B5EF4-FFF2-40B4-BE49-F238E27FC236}">
                  <a16:creationId xmlns:a16="http://schemas.microsoft.com/office/drawing/2014/main" id="{B6098670-3AE4-DA99-EE4B-35AD2205C459}"/>
                </a:ext>
              </a:extLst>
            </p:cNvPr>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558;p34">
              <a:extLst>
                <a:ext uri="{FF2B5EF4-FFF2-40B4-BE49-F238E27FC236}">
                  <a16:creationId xmlns:a16="http://schemas.microsoft.com/office/drawing/2014/main" id="{51E470A4-8474-67A2-2AD9-22781F0BFD73}"/>
                </a:ext>
              </a:extLst>
            </p:cNvPr>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559;p34">
              <a:extLst>
                <a:ext uri="{FF2B5EF4-FFF2-40B4-BE49-F238E27FC236}">
                  <a16:creationId xmlns:a16="http://schemas.microsoft.com/office/drawing/2014/main" id="{0EED1360-8028-2973-E105-58EF5CE10ABA}"/>
                </a:ext>
              </a:extLst>
            </p:cNvPr>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560;p34">
              <a:extLst>
                <a:ext uri="{FF2B5EF4-FFF2-40B4-BE49-F238E27FC236}">
                  <a16:creationId xmlns:a16="http://schemas.microsoft.com/office/drawing/2014/main" id="{C788572B-8BBA-74B9-4113-EA682A30DB84}"/>
                </a:ext>
              </a:extLst>
            </p:cNvPr>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561;p34">
              <a:extLst>
                <a:ext uri="{FF2B5EF4-FFF2-40B4-BE49-F238E27FC236}">
                  <a16:creationId xmlns:a16="http://schemas.microsoft.com/office/drawing/2014/main" id="{EA9972CE-6B8A-9522-F130-E4D8788DC95B}"/>
                </a:ext>
              </a:extLst>
            </p:cNvPr>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562;p34">
              <a:extLst>
                <a:ext uri="{FF2B5EF4-FFF2-40B4-BE49-F238E27FC236}">
                  <a16:creationId xmlns:a16="http://schemas.microsoft.com/office/drawing/2014/main" id="{9AF06BF6-BFA0-169F-494F-81ECE2899B5A}"/>
                </a:ext>
              </a:extLst>
            </p:cNvPr>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563;p34">
              <a:extLst>
                <a:ext uri="{FF2B5EF4-FFF2-40B4-BE49-F238E27FC236}">
                  <a16:creationId xmlns:a16="http://schemas.microsoft.com/office/drawing/2014/main" id="{B4AEE27F-119B-ED6E-994B-FDC2357DC93B}"/>
                </a:ext>
              </a:extLst>
            </p:cNvPr>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564;p34">
              <a:extLst>
                <a:ext uri="{FF2B5EF4-FFF2-40B4-BE49-F238E27FC236}">
                  <a16:creationId xmlns:a16="http://schemas.microsoft.com/office/drawing/2014/main" id="{78687CBD-2A24-390A-028B-5A31F08CF1E3}"/>
                </a:ext>
              </a:extLst>
            </p:cNvPr>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565;p34">
              <a:extLst>
                <a:ext uri="{FF2B5EF4-FFF2-40B4-BE49-F238E27FC236}">
                  <a16:creationId xmlns:a16="http://schemas.microsoft.com/office/drawing/2014/main" id="{11D94B51-4832-8E15-8029-0967C94D93A7}"/>
                </a:ext>
              </a:extLst>
            </p:cNvPr>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66;p34">
              <a:extLst>
                <a:ext uri="{FF2B5EF4-FFF2-40B4-BE49-F238E27FC236}">
                  <a16:creationId xmlns:a16="http://schemas.microsoft.com/office/drawing/2014/main" id="{91FEC907-6650-7D03-7D17-9B8010A07D96}"/>
                </a:ext>
              </a:extLst>
            </p:cNvPr>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67;p34">
              <a:extLst>
                <a:ext uri="{FF2B5EF4-FFF2-40B4-BE49-F238E27FC236}">
                  <a16:creationId xmlns:a16="http://schemas.microsoft.com/office/drawing/2014/main" id="{D7761197-E7CF-88F8-3CD4-B51745A1BB66}"/>
                </a:ext>
              </a:extLst>
            </p:cNvPr>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68;p34">
              <a:extLst>
                <a:ext uri="{FF2B5EF4-FFF2-40B4-BE49-F238E27FC236}">
                  <a16:creationId xmlns:a16="http://schemas.microsoft.com/office/drawing/2014/main" id="{4966793E-7704-9CA7-464D-79405CC706DB}"/>
                </a:ext>
              </a:extLst>
            </p:cNvPr>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69;p34">
              <a:extLst>
                <a:ext uri="{FF2B5EF4-FFF2-40B4-BE49-F238E27FC236}">
                  <a16:creationId xmlns:a16="http://schemas.microsoft.com/office/drawing/2014/main" id="{02FCD823-8438-366A-7CB3-79B8C4FE2BCE}"/>
                </a:ext>
              </a:extLst>
            </p:cNvPr>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70;p34">
              <a:extLst>
                <a:ext uri="{FF2B5EF4-FFF2-40B4-BE49-F238E27FC236}">
                  <a16:creationId xmlns:a16="http://schemas.microsoft.com/office/drawing/2014/main" id="{D9860021-EAA7-9002-5595-90FB7ED4A4A9}"/>
                </a:ext>
              </a:extLst>
            </p:cNvPr>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71;p34">
              <a:extLst>
                <a:ext uri="{FF2B5EF4-FFF2-40B4-BE49-F238E27FC236}">
                  <a16:creationId xmlns:a16="http://schemas.microsoft.com/office/drawing/2014/main" id="{594584F7-091F-D4C5-A7BB-57D2EBCA40A4}"/>
                </a:ext>
              </a:extLst>
            </p:cNvPr>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72;p34">
              <a:extLst>
                <a:ext uri="{FF2B5EF4-FFF2-40B4-BE49-F238E27FC236}">
                  <a16:creationId xmlns:a16="http://schemas.microsoft.com/office/drawing/2014/main" id="{349D0448-9780-73F5-7FD4-70403370EC7D}"/>
                </a:ext>
              </a:extLst>
            </p:cNvPr>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73;p34">
              <a:extLst>
                <a:ext uri="{FF2B5EF4-FFF2-40B4-BE49-F238E27FC236}">
                  <a16:creationId xmlns:a16="http://schemas.microsoft.com/office/drawing/2014/main" id="{514A1022-4B05-FDC8-238E-492C12071450}"/>
                </a:ext>
              </a:extLst>
            </p:cNvPr>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74;p34">
              <a:extLst>
                <a:ext uri="{FF2B5EF4-FFF2-40B4-BE49-F238E27FC236}">
                  <a16:creationId xmlns:a16="http://schemas.microsoft.com/office/drawing/2014/main" id="{9B530709-BA52-BF59-8418-790AFE2BC360}"/>
                </a:ext>
              </a:extLst>
            </p:cNvPr>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75;p34">
              <a:extLst>
                <a:ext uri="{FF2B5EF4-FFF2-40B4-BE49-F238E27FC236}">
                  <a16:creationId xmlns:a16="http://schemas.microsoft.com/office/drawing/2014/main" id="{BF472650-6762-4626-D9FC-F5D694EF3C97}"/>
                </a:ext>
              </a:extLst>
            </p:cNvPr>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76;p34">
              <a:extLst>
                <a:ext uri="{FF2B5EF4-FFF2-40B4-BE49-F238E27FC236}">
                  <a16:creationId xmlns:a16="http://schemas.microsoft.com/office/drawing/2014/main" id="{A3BBFC6C-2D70-847E-0A89-7151FE6FA81A}"/>
                </a:ext>
              </a:extLst>
            </p:cNvPr>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77;p34">
              <a:extLst>
                <a:ext uri="{FF2B5EF4-FFF2-40B4-BE49-F238E27FC236}">
                  <a16:creationId xmlns:a16="http://schemas.microsoft.com/office/drawing/2014/main" id="{825F78CC-7890-A337-214B-38F501A04FF3}"/>
                </a:ext>
              </a:extLst>
            </p:cNvPr>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78;p34">
              <a:extLst>
                <a:ext uri="{FF2B5EF4-FFF2-40B4-BE49-F238E27FC236}">
                  <a16:creationId xmlns:a16="http://schemas.microsoft.com/office/drawing/2014/main" id="{3A06AFF7-F3F9-4E33-2B31-7B6E0CE20D0A}"/>
                </a:ext>
              </a:extLst>
            </p:cNvPr>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79;p34">
              <a:extLst>
                <a:ext uri="{FF2B5EF4-FFF2-40B4-BE49-F238E27FC236}">
                  <a16:creationId xmlns:a16="http://schemas.microsoft.com/office/drawing/2014/main" id="{96DE3E49-A19E-76CB-BA14-E87619693FAC}"/>
                </a:ext>
              </a:extLst>
            </p:cNvPr>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80;p34">
              <a:extLst>
                <a:ext uri="{FF2B5EF4-FFF2-40B4-BE49-F238E27FC236}">
                  <a16:creationId xmlns:a16="http://schemas.microsoft.com/office/drawing/2014/main" id="{9AE313B0-1CC8-D205-4CC1-E065BB5F42D2}"/>
                </a:ext>
              </a:extLst>
            </p:cNvPr>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81;p34">
              <a:extLst>
                <a:ext uri="{FF2B5EF4-FFF2-40B4-BE49-F238E27FC236}">
                  <a16:creationId xmlns:a16="http://schemas.microsoft.com/office/drawing/2014/main" id="{3BCF083D-249F-A08A-7521-99C779E0B51C}"/>
                </a:ext>
              </a:extLst>
            </p:cNvPr>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82;p34">
              <a:extLst>
                <a:ext uri="{FF2B5EF4-FFF2-40B4-BE49-F238E27FC236}">
                  <a16:creationId xmlns:a16="http://schemas.microsoft.com/office/drawing/2014/main" id="{34CAFC1D-450B-115A-3A74-9F0CAA3B7991}"/>
                </a:ext>
              </a:extLst>
            </p:cNvPr>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 name="Google Shape;583;p34">
            <a:extLst>
              <a:ext uri="{FF2B5EF4-FFF2-40B4-BE49-F238E27FC236}">
                <a16:creationId xmlns:a16="http://schemas.microsoft.com/office/drawing/2014/main" id="{63A40F65-EDA6-6F1B-A204-FFAC725FF98A}"/>
              </a:ext>
            </a:extLst>
          </p:cNvPr>
          <p:cNvSpPr/>
          <p:nvPr/>
        </p:nvSpPr>
        <p:spPr>
          <a:xfrm flipH="1">
            <a:off x="6313743" y="911429"/>
            <a:ext cx="219162" cy="322511"/>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8786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588;p35">
            <a:extLst>
              <a:ext uri="{FF2B5EF4-FFF2-40B4-BE49-F238E27FC236}">
                <a16:creationId xmlns:a16="http://schemas.microsoft.com/office/drawing/2014/main" id="{4D4AA93E-C7F6-DBF2-3F00-C6B6D2CC29DC}"/>
              </a:ext>
            </a:extLst>
          </p:cNvPr>
          <p:cNvSpPr txBox="1">
            <a:spLocks noGrp="1"/>
          </p:cNvSpPr>
          <p:nvPr>
            <p:ph type="title"/>
          </p:nvPr>
        </p:nvSpPr>
        <p:spPr>
          <a:xfrm>
            <a:off x="258928" y="404459"/>
            <a:ext cx="8482858" cy="11881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E" dirty="0"/>
              <a:t>The Microworld will help learners to</a:t>
            </a:r>
            <a:endParaRPr dirty="0"/>
          </a:p>
        </p:txBody>
      </p:sp>
      <p:sp>
        <p:nvSpPr>
          <p:cNvPr id="3" name="Google Shape;589;p35">
            <a:extLst>
              <a:ext uri="{FF2B5EF4-FFF2-40B4-BE49-F238E27FC236}">
                <a16:creationId xmlns:a16="http://schemas.microsoft.com/office/drawing/2014/main" id="{F7E13121-A34A-1F3E-A38D-6B036C192636}"/>
              </a:ext>
            </a:extLst>
          </p:cNvPr>
          <p:cNvSpPr txBox="1">
            <a:spLocks/>
          </p:cNvSpPr>
          <p:nvPr/>
        </p:nvSpPr>
        <p:spPr>
          <a:xfrm>
            <a:off x="749025" y="2806444"/>
            <a:ext cx="2531350" cy="57270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lgn="ctr">
              <a:spcBef>
                <a:spcPts val="0"/>
              </a:spcBef>
            </a:pPr>
            <a:r>
              <a:rPr lang="en-IE" dirty="0"/>
              <a:t>Understand</a:t>
            </a:r>
          </a:p>
          <a:p>
            <a:pPr algn="ctr">
              <a:spcBef>
                <a:spcPts val="0"/>
              </a:spcBef>
            </a:pPr>
            <a:endParaRPr lang="en-IE" dirty="0"/>
          </a:p>
        </p:txBody>
      </p:sp>
      <p:sp>
        <p:nvSpPr>
          <p:cNvPr id="4" name="Google Shape;590;p35">
            <a:extLst>
              <a:ext uri="{FF2B5EF4-FFF2-40B4-BE49-F238E27FC236}">
                <a16:creationId xmlns:a16="http://schemas.microsoft.com/office/drawing/2014/main" id="{03DF795C-AA81-C6A2-3DE4-5F92960A1702}"/>
              </a:ext>
            </a:extLst>
          </p:cNvPr>
          <p:cNvSpPr txBox="1">
            <a:spLocks/>
          </p:cNvSpPr>
          <p:nvPr/>
        </p:nvSpPr>
        <p:spPr>
          <a:xfrm>
            <a:off x="706554" y="3635863"/>
            <a:ext cx="2616291" cy="999600"/>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ts val="0"/>
              </a:spcBef>
            </a:pPr>
            <a:r>
              <a:rPr lang="en-GB" dirty="0"/>
              <a:t>Start by reading through the data and statistics to get an idea of our impact on the world</a:t>
            </a:r>
          </a:p>
        </p:txBody>
      </p:sp>
      <p:sp>
        <p:nvSpPr>
          <p:cNvPr id="5" name="Google Shape;591;p35">
            <a:extLst>
              <a:ext uri="{FF2B5EF4-FFF2-40B4-BE49-F238E27FC236}">
                <a16:creationId xmlns:a16="http://schemas.microsoft.com/office/drawing/2014/main" id="{976B34C5-8E42-D7E0-D653-9A03786827F9}"/>
              </a:ext>
            </a:extLst>
          </p:cNvPr>
          <p:cNvSpPr txBox="1">
            <a:spLocks/>
          </p:cNvSpPr>
          <p:nvPr/>
        </p:nvSpPr>
        <p:spPr>
          <a:xfrm>
            <a:off x="3391650" y="2806444"/>
            <a:ext cx="2360700" cy="57270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lgn="ctr">
              <a:spcBef>
                <a:spcPts val="0"/>
              </a:spcBef>
            </a:pPr>
            <a:r>
              <a:rPr lang="en-IE" dirty="0"/>
              <a:t>Visualize</a:t>
            </a:r>
          </a:p>
        </p:txBody>
      </p:sp>
      <p:sp>
        <p:nvSpPr>
          <p:cNvPr id="6" name="Google Shape;592;p35">
            <a:extLst>
              <a:ext uri="{FF2B5EF4-FFF2-40B4-BE49-F238E27FC236}">
                <a16:creationId xmlns:a16="http://schemas.microsoft.com/office/drawing/2014/main" id="{C606E79E-87E2-8F02-1BE8-97FE7FAC9D1D}"/>
              </a:ext>
            </a:extLst>
          </p:cNvPr>
          <p:cNvSpPr txBox="1">
            <a:spLocks/>
          </p:cNvSpPr>
          <p:nvPr/>
        </p:nvSpPr>
        <p:spPr>
          <a:xfrm>
            <a:off x="3557028" y="3635863"/>
            <a:ext cx="2085958" cy="792600"/>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ts val="0"/>
              </a:spcBef>
            </a:pPr>
            <a:r>
              <a:rPr lang="en-GB" dirty="0"/>
              <a:t>Discuss and input their normal yearly transport decisions</a:t>
            </a:r>
          </a:p>
        </p:txBody>
      </p:sp>
      <p:sp>
        <p:nvSpPr>
          <p:cNvPr id="7" name="Google Shape;593;p35">
            <a:extLst>
              <a:ext uri="{FF2B5EF4-FFF2-40B4-BE49-F238E27FC236}">
                <a16:creationId xmlns:a16="http://schemas.microsoft.com/office/drawing/2014/main" id="{68B34186-106B-0EFB-D83C-B9C9EBBC72AC}"/>
              </a:ext>
            </a:extLst>
          </p:cNvPr>
          <p:cNvSpPr txBox="1">
            <a:spLocks/>
          </p:cNvSpPr>
          <p:nvPr/>
        </p:nvSpPr>
        <p:spPr>
          <a:xfrm>
            <a:off x="5887452" y="3601918"/>
            <a:ext cx="2483696" cy="1441191"/>
          </a:xfrm>
          <a:prstGeom prst="rect">
            <a:avLst/>
          </a:prstGeom>
        </p:spPr>
        <p:txBody>
          <a:bodyPr spcFirstLastPara="1" wrap="square" lIns="91425" tIns="91425" rIns="91425" bIns="91425" anchor="t" anchorCtr="0">
            <a:noAutofit/>
          </a:bodyPr>
          <a:lstStyle>
            <a:lvl1pPr marL="0" indent="0" algn="l" defTabSz="914400" rtl="0" eaLnBrk="1" latinLnBrk="0" hangingPunct="1">
              <a:spcBef>
                <a:spcPts val="1417"/>
              </a:spcBef>
              <a:buFont typeface="Arial" pitchFamily="34" charset="0"/>
              <a:buNone/>
              <a:defRPr sz="2000" b="1" kern="1200">
                <a:solidFill>
                  <a:schemeClr val="tx1"/>
                </a:solidFill>
                <a:latin typeface="+mn-lt"/>
                <a:ea typeface="+mn-ea"/>
                <a:cs typeface="+mn-cs"/>
              </a:defRPr>
            </a:lvl1pPr>
            <a:lvl2pPr marL="317500" indent="-31750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2pPr>
            <a:lvl3pPr marL="568325" indent="-222250"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3pPr>
            <a:lvl4pPr marL="784225" indent="-201613" algn="l" defTabSz="914400" rtl="0" eaLnBrk="1" latinLnBrk="0" hangingPunct="1">
              <a:spcBef>
                <a:spcPts val="1134"/>
              </a:spcBef>
              <a:buClr>
                <a:schemeClr val="tx2"/>
              </a:buClr>
              <a:buFont typeface="Minion Pro" pitchFamily="18" charset="0"/>
              <a:buChar char="‒"/>
              <a:defRPr sz="2000" kern="1200">
                <a:solidFill>
                  <a:schemeClr val="tx1"/>
                </a:solidFill>
                <a:latin typeface="+mn-lt"/>
                <a:ea typeface="+mn-ea"/>
                <a:cs typeface="+mn-cs"/>
              </a:defRPr>
            </a:lvl4pPr>
            <a:lvl5pPr marL="1000125" indent="-185738" algn="l" defTabSz="914400" rtl="0" eaLnBrk="1" latinLnBrk="0" hangingPunct="1">
              <a:spcBef>
                <a:spcPts val="1134"/>
              </a:spcBef>
              <a:buClr>
                <a:schemeClr val="tx2"/>
              </a:buClr>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spcBef>
                <a:spcPts val="0"/>
              </a:spcBef>
            </a:pPr>
            <a:r>
              <a:rPr lang="en-GB" dirty="0"/>
              <a:t>Make future decisions on how to cut back on their yearly emissions</a:t>
            </a:r>
          </a:p>
        </p:txBody>
      </p:sp>
      <p:sp>
        <p:nvSpPr>
          <p:cNvPr id="8" name="Google Shape;594;p35">
            <a:extLst>
              <a:ext uri="{FF2B5EF4-FFF2-40B4-BE49-F238E27FC236}">
                <a16:creationId xmlns:a16="http://schemas.microsoft.com/office/drawing/2014/main" id="{AC0CBB16-B8A3-6BA1-1F1B-0786EFAE181E}"/>
              </a:ext>
            </a:extLst>
          </p:cNvPr>
          <p:cNvSpPr/>
          <p:nvPr/>
        </p:nvSpPr>
        <p:spPr>
          <a:xfrm>
            <a:off x="1495100" y="1697525"/>
            <a:ext cx="1039200" cy="1039200"/>
          </a:xfrm>
          <a:prstGeom prst="ellipse">
            <a:avLst/>
          </a:prstGeom>
          <a:solidFill>
            <a:srgbClr val="005EA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595;p35">
            <a:extLst>
              <a:ext uri="{FF2B5EF4-FFF2-40B4-BE49-F238E27FC236}">
                <a16:creationId xmlns:a16="http://schemas.microsoft.com/office/drawing/2014/main" id="{A58EB5ED-D1A3-8923-5E55-F56CB2F6C8C0}"/>
              </a:ext>
            </a:extLst>
          </p:cNvPr>
          <p:cNvSpPr/>
          <p:nvPr/>
        </p:nvSpPr>
        <p:spPr>
          <a:xfrm>
            <a:off x="4052400" y="1697525"/>
            <a:ext cx="1039200" cy="1039200"/>
          </a:xfrm>
          <a:prstGeom prst="ellipse">
            <a:avLst/>
          </a:prstGeom>
          <a:solidFill>
            <a:srgbClr val="005EA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596;p35">
            <a:extLst>
              <a:ext uri="{FF2B5EF4-FFF2-40B4-BE49-F238E27FC236}">
                <a16:creationId xmlns:a16="http://schemas.microsoft.com/office/drawing/2014/main" id="{738B0841-DF7B-157B-9625-324E6534BB08}"/>
              </a:ext>
            </a:extLst>
          </p:cNvPr>
          <p:cNvSpPr/>
          <p:nvPr/>
        </p:nvSpPr>
        <p:spPr>
          <a:xfrm>
            <a:off x="6609700" y="1697525"/>
            <a:ext cx="1039200" cy="1039200"/>
          </a:xfrm>
          <a:prstGeom prst="ellipse">
            <a:avLst/>
          </a:prstGeom>
          <a:solidFill>
            <a:srgbClr val="005EA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597;p35">
            <a:extLst>
              <a:ext uri="{FF2B5EF4-FFF2-40B4-BE49-F238E27FC236}">
                <a16:creationId xmlns:a16="http://schemas.microsoft.com/office/drawing/2014/main" id="{48884763-5425-9329-85D6-6317FDFC59AC}"/>
              </a:ext>
            </a:extLst>
          </p:cNvPr>
          <p:cNvGrpSpPr/>
          <p:nvPr/>
        </p:nvGrpSpPr>
        <p:grpSpPr>
          <a:xfrm>
            <a:off x="4928" y="0"/>
            <a:ext cx="557920" cy="557728"/>
            <a:chOff x="1122400" y="1402350"/>
            <a:chExt cx="654375" cy="654150"/>
          </a:xfrm>
          <a:solidFill>
            <a:srgbClr val="005EAE"/>
          </a:solidFill>
        </p:grpSpPr>
        <p:sp>
          <p:nvSpPr>
            <p:cNvPr id="12" name="Google Shape;598;p35">
              <a:extLst>
                <a:ext uri="{FF2B5EF4-FFF2-40B4-BE49-F238E27FC236}">
                  <a16:creationId xmlns:a16="http://schemas.microsoft.com/office/drawing/2014/main" id="{B7DD43AC-91D8-62B2-02E8-D68D30BB76CD}"/>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99;p35">
              <a:extLst>
                <a:ext uri="{FF2B5EF4-FFF2-40B4-BE49-F238E27FC236}">
                  <a16:creationId xmlns:a16="http://schemas.microsoft.com/office/drawing/2014/main" id="{48D39B77-391C-BF08-E7C9-C58E4A148B6D}"/>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00;p35">
              <a:extLst>
                <a:ext uri="{FF2B5EF4-FFF2-40B4-BE49-F238E27FC236}">
                  <a16:creationId xmlns:a16="http://schemas.microsoft.com/office/drawing/2014/main" id="{B8C0D28D-2C7F-2D5C-2C17-C8A6286E8B52}"/>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01;p35">
              <a:extLst>
                <a:ext uri="{FF2B5EF4-FFF2-40B4-BE49-F238E27FC236}">
                  <a16:creationId xmlns:a16="http://schemas.microsoft.com/office/drawing/2014/main" id="{76210D50-4EAF-066E-9A7A-7675AE255F9D}"/>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02;p35">
              <a:extLst>
                <a:ext uri="{FF2B5EF4-FFF2-40B4-BE49-F238E27FC236}">
                  <a16:creationId xmlns:a16="http://schemas.microsoft.com/office/drawing/2014/main" id="{7A23D508-6FE5-872E-5C01-49A4DA6DF1AE}"/>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03;p35">
              <a:extLst>
                <a:ext uri="{FF2B5EF4-FFF2-40B4-BE49-F238E27FC236}">
                  <a16:creationId xmlns:a16="http://schemas.microsoft.com/office/drawing/2014/main" id="{AEDCDAFC-57FB-7B89-796B-6C7E6973F8E3}"/>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04;p35">
              <a:extLst>
                <a:ext uri="{FF2B5EF4-FFF2-40B4-BE49-F238E27FC236}">
                  <a16:creationId xmlns:a16="http://schemas.microsoft.com/office/drawing/2014/main" id="{E5BD2C43-5E0A-15A2-1147-02BC8008EC3B}"/>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05;p35">
              <a:extLst>
                <a:ext uri="{FF2B5EF4-FFF2-40B4-BE49-F238E27FC236}">
                  <a16:creationId xmlns:a16="http://schemas.microsoft.com/office/drawing/2014/main" id="{48A72272-82AA-71B1-7A73-C1618984F275}"/>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06;p35">
              <a:extLst>
                <a:ext uri="{FF2B5EF4-FFF2-40B4-BE49-F238E27FC236}">
                  <a16:creationId xmlns:a16="http://schemas.microsoft.com/office/drawing/2014/main" id="{FCE5BDE1-AF73-5A42-39F2-980CD00AD95A}"/>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07;p35">
              <a:extLst>
                <a:ext uri="{FF2B5EF4-FFF2-40B4-BE49-F238E27FC236}">
                  <a16:creationId xmlns:a16="http://schemas.microsoft.com/office/drawing/2014/main" id="{6B46DB0A-8914-42C1-7205-5C03D9CDA0C0}"/>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08;p35">
              <a:extLst>
                <a:ext uri="{FF2B5EF4-FFF2-40B4-BE49-F238E27FC236}">
                  <a16:creationId xmlns:a16="http://schemas.microsoft.com/office/drawing/2014/main" id="{53EDFCDE-C144-95B6-64AD-2DD00F4F3904}"/>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609;p35">
            <a:extLst>
              <a:ext uri="{FF2B5EF4-FFF2-40B4-BE49-F238E27FC236}">
                <a16:creationId xmlns:a16="http://schemas.microsoft.com/office/drawing/2014/main" id="{51E8CFD7-673B-F7AE-EEBA-3F950407E96A}"/>
              </a:ext>
            </a:extLst>
          </p:cNvPr>
          <p:cNvGrpSpPr/>
          <p:nvPr/>
        </p:nvGrpSpPr>
        <p:grpSpPr>
          <a:xfrm>
            <a:off x="8267612" y="5007800"/>
            <a:ext cx="557920" cy="557728"/>
            <a:chOff x="1122400" y="1402350"/>
            <a:chExt cx="654375" cy="654150"/>
          </a:xfrm>
          <a:solidFill>
            <a:srgbClr val="005EAE"/>
          </a:solidFill>
        </p:grpSpPr>
        <p:sp>
          <p:nvSpPr>
            <p:cNvPr id="24" name="Google Shape;610;p35">
              <a:extLst>
                <a:ext uri="{FF2B5EF4-FFF2-40B4-BE49-F238E27FC236}">
                  <a16:creationId xmlns:a16="http://schemas.microsoft.com/office/drawing/2014/main" id="{4013FBBA-2081-F669-9AE5-7E9DD186A3C3}"/>
                </a:ext>
              </a:extLst>
            </p:cNvPr>
            <p:cNvSpPr/>
            <p:nvPr/>
          </p:nvSpPr>
          <p:spPr>
            <a:xfrm>
              <a:off x="1310600" y="1402350"/>
              <a:ext cx="277975" cy="31050"/>
            </a:xfrm>
            <a:custGeom>
              <a:avLst/>
              <a:gdLst/>
              <a:ahLst/>
              <a:cxnLst/>
              <a:rect l="l" t="t" r="r" b="b"/>
              <a:pathLst>
                <a:path w="11119" h="1242" extrusionOk="0">
                  <a:moveTo>
                    <a:pt x="5564" y="1"/>
                  </a:moveTo>
                  <a:lnTo>
                    <a:pt x="4823" y="19"/>
                  </a:lnTo>
                  <a:lnTo>
                    <a:pt x="3376" y="179"/>
                  </a:lnTo>
                  <a:lnTo>
                    <a:pt x="1974" y="492"/>
                  </a:lnTo>
                  <a:lnTo>
                    <a:pt x="644" y="956"/>
                  </a:lnTo>
                  <a:lnTo>
                    <a:pt x="1" y="1242"/>
                  </a:lnTo>
                  <a:lnTo>
                    <a:pt x="11118" y="1242"/>
                  </a:lnTo>
                  <a:lnTo>
                    <a:pt x="10475" y="956"/>
                  </a:lnTo>
                  <a:lnTo>
                    <a:pt x="9145" y="492"/>
                  </a:lnTo>
                  <a:lnTo>
                    <a:pt x="7752" y="179"/>
                  </a:lnTo>
                  <a:lnTo>
                    <a:pt x="6305" y="19"/>
                  </a:lnTo>
                  <a:lnTo>
                    <a:pt x="5564"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11;p35">
              <a:extLst>
                <a:ext uri="{FF2B5EF4-FFF2-40B4-BE49-F238E27FC236}">
                  <a16:creationId xmlns:a16="http://schemas.microsoft.com/office/drawing/2014/main" id="{DF53F3AC-0CD7-EFBB-1F16-33FBA510B181}"/>
                </a:ext>
              </a:extLst>
            </p:cNvPr>
            <p:cNvSpPr/>
            <p:nvPr/>
          </p:nvSpPr>
          <p:spPr>
            <a:xfrm>
              <a:off x="1220625" y="1461950"/>
              <a:ext cx="457925" cy="33975"/>
            </a:xfrm>
            <a:custGeom>
              <a:avLst/>
              <a:gdLst/>
              <a:ahLst/>
              <a:cxnLst/>
              <a:rect l="l" t="t" r="r" b="b"/>
              <a:pathLst>
                <a:path w="18317" h="1359" extrusionOk="0">
                  <a:moveTo>
                    <a:pt x="1626" y="1"/>
                  </a:moveTo>
                  <a:lnTo>
                    <a:pt x="1197" y="314"/>
                  </a:lnTo>
                  <a:lnTo>
                    <a:pt x="385" y="992"/>
                  </a:lnTo>
                  <a:lnTo>
                    <a:pt x="1" y="1358"/>
                  </a:lnTo>
                  <a:lnTo>
                    <a:pt x="18316" y="1358"/>
                  </a:lnTo>
                  <a:lnTo>
                    <a:pt x="17932" y="992"/>
                  </a:lnTo>
                  <a:lnTo>
                    <a:pt x="17120" y="314"/>
                  </a:lnTo>
                  <a:lnTo>
                    <a:pt x="1669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12;p35">
              <a:extLst>
                <a:ext uri="{FF2B5EF4-FFF2-40B4-BE49-F238E27FC236}">
                  <a16:creationId xmlns:a16="http://schemas.microsoft.com/office/drawing/2014/main" id="{E2D96BC3-562A-9130-FB97-95DA8F610C6C}"/>
                </a:ext>
              </a:extLst>
            </p:cNvPr>
            <p:cNvSpPr/>
            <p:nvPr/>
          </p:nvSpPr>
          <p:spPr>
            <a:xfrm>
              <a:off x="1170625" y="1524475"/>
              <a:ext cx="557925" cy="34175"/>
            </a:xfrm>
            <a:custGeom>
              <a:avLst/>
              <a:gdLst/>
              <a:ahLst/>
              <a:cxnLst/>
              <a:rect l="l" t="t" r="r" b="b"/>
              <a:pathLst>
                <a:path w="22317" h="1367" extrusionOk="0">
                  <a:moveTo>
                    <a:pt x="965" y="0"/>
                  </a:moveTo>
                  <a:lnTo>
                    <a:pt x="706" y="331"/>
                  </a:lnTo>
                  <a:lnTo>
                    <a:pt x="224" y="1009"/>
                  </a:lnTo>
                  <a:lnTo>
                    <a:pt x="0" y="1367"/>
                  </a:lnTo>
                  <a:lnTo>
                    <a:pt x="22316" y="1367"/>
                  </a:lnTo>
                  <a:lnTo>
                    <a:pt x="22093" y="1009"/>
                  </a:lnTo>
                  <a:lnTo>
                    <a:pt x="21611" y="331"/>
                  </a:lnTo>
                  <a:lnTo>
                    <a:pt x="2135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13;p35">
              <a:extLst>
                <a:ext uri="{FF2B5EF4-FFF2-40B4-BE49-F238E27FC236}">
                  <a16:creationId xmlns:a16="http://schemas.microsoft.com/office/drawing/2014/main" id="{73C94FDD-F9A7-9E9C-2D4D-D4809B386A78}"/>
                </a:ext>
              </a:extLst>
            </p:cNvPr>
            <p:cNvSpPr/>
            <p:nvPr/>
          </p:nvSpPr>
          <p:spPr>
            <a:xfrm>
              <a:off x="1140925" y="1587200"/>
              <a:ext cx="617325" cy="34175"/>
            </a:xfrm>
            <a:custGeom>
              <a:avLst/>
              <a:gdLst/>
              <a:ahLst/>
              <a:cxnLst/>
              <a:rect l="l" t="t" r="r" b="b"/>
              <a:pathLst>
                <a:path w="24693" h="1367" extrusionOk="0">
                  <a:moveTo>
                    <a:pt x="563" y="1"/>
                  </a:moveTo>
                  <a:lnTo>
                    <a:pt x="412" y="331"/>
                  </a:lnTo>
                  <a:lnTo>
                    <a:pt x="126" y="1019"/>
                  </a:lnTo>
                  <a:lnTo>
                    <a:pt x="1" y="1367"/>
                  </a:lnTo>
                  <a:lnTo>
                    <a:pt x="24692" y="1367"/>
                  </a:lnTo>
                  <a:lnTo>
                    <a:pt x="24567" y="1019"/>
                  </a:lnTo>
                  <a:lnTo>
                    <a:pt x="24281" y="331"/>
                  </a:lnTo>
                  <a:lnTo>
                    <a:pt x="2412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14;p35">
              <a:extLst>
                <a:ext uri="{FF2B5EF4-FFF2-40B4-BE49-F238E27FC236}">
                  <a16:creationId xmlns:a16="http://schemas.microsoft.com/office/drawing/2014/main" id="{9B180E07-A366-F92C-822E-4811F90B86D2}"/>
                </a:ext>
              </a:extLst>
            </p:cNvPr>
            <p:cNvSpPr/>
            <p:nvPr/>
          </p:nvSpPr>
          <p:spPr>
            <a:xfrm>
              <a:off x="1125750" y="1649925"/>
              <a:ext cx="647675" cy="33975"/>
            </a:xfrm>
            <a:custGeom>
              <a:avLst/>
              <a:gdLst/>
              <a:ahLst/>
              <a:cxnLst/>
              <a:rect l="l" t="t" r="r" b="b"/>
              <a:pathLst>
                <a:path w="25907" h="1359" extrusionOk="0">
                  <a:moveTo>
                    <a:pt x="260" y="1"/>
                  </a:moveTo>
                  <a:lnTo>
                    <a:pt x="108" y="671"/>
                  </a:lnTo>
                  <a:lnTo>
                    <a:pt x="1" y="1358"/>
                  </a:lnTo>
                  <a:lnTo>
                    <a:pt x="25906" y="1358"/>
                  </a:lnTo>
                  <a:lnTo>
                    <a:pt x="25799" y="671"/>
                  </a:lnTo>
                  <a:lnTo>
                    <a:pt x="2564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15;p35">
              <a:extLst>
                <a:ext uri="{FF2B5EF4-FFF2-40B4-BE49-F238E27FC236}">
                  <a16:creationId xmlns:a16="http://schemas.microsoft.com/office/drawing/2014/main" id="{64C2BABE-3638-22D1-97AA-BEA92CBE5099}"/>
                </a:ext>
              </a:extLst>
            </p:cNvPr>
            <p:cNvSpPr/>
            <p:nvPr/>
          </p:nvSpPr>
          <p:spPr>
            <a:xfrm>
              <a:off x="1122400" y="1712450"/>
              <a:ext cx="654375" cy="33950"/>
            </a:xfrm>
            <a:custGeom>
              <a:avLst/>
              <a:gdLst/>
              <a:ahLst/>
              <a:cxnLst/>
              <a:rect l="l" t="t" r="r" b="b"/>
              <a:pathLst>
                <a:path w="26175" h="1358" extrusionOk="0">
                  <a:moveTo>
                    <a:pt x="18" y="0"/>
                  </a:moveTo>
                  <a:lnTo>
                    <a:pt x="10" y="340"/>
                  </a:lnTo>
                  <a:lnTo>
                    <a:pt x="1" y="688"/>
                  </a:lnTo>
                  <a:lnTo>
                    <a:pt x="10" y="1027"/>
                  </a:lnTo>
                  <a:lnTo>
                    <a:pt x="18" y="1358"/>
                  </a:lnTo>
                  <a:lnTo>
                    <a:pt x="26148" y="1358"/>
                  </a:lnTo>
                  <a:lnTo>
                    <a:pt x="26165" y="1027"/>
                  </a:lnTo>
                  <a:lnTo>
                    <a:pt x="26174" y="688"/>
                  </a:lnTo>
                  <a:lnTo>
                    <a:pt x="26165" y="340"/>
                  </a:lnTo>
                  <a:lnTo>
                    <a:pt x="26148"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16;p35">
              <a:extLst>
                <a:ext uri="{FF2B5EF4-FFF2-40B4-BE49-F238E27FC236}">
                  <a16:creationId xmlns:a16="http://schemas.microsoft.com/office/drawing/2014/main" id="{08731979-FF89-C4A8-4600-B46E3567E7F0}"/>
                </a:ext>
              </a:extLst>
            </p:cNvPr>
            <p:cNvSpPr/>
            <p:nvPr/>
          </p:nvSpPr>
          <p:spPr>
            <a:xfrm>
              <a:off x="1125750" y="1775175"/>
              <a:ext cx="647675" cy="33975"/>
            </a:xfrm>
            <a:custGeom>
              <a:avLst/>
              <a:gdLst/>
              <a:ahLst/>
              <a:cxnLst/>
              <a:rect l="l" t="t" r="r" b="b"/>
              <a:pathLst>
                <a:path w="25907" h="1359" extrusionOk="0">
                  <a:moveTo>
                    <a:pt x="1" y="1"/>
                  </a:moveTo>
                  <a:lnTo>
                    <a:pt x="108" y="688"/>
                  </a:lnTo>
                  <a:lnTo>
                    <a:pt x="260" y="1358"/>
                  </a:lnTo>
                  <a:lnTo>
                    <a:pt x="25647" y="1358"/>
                  </a:lnTo>
                  <a:lnTo>
                    <a:pt x="25799" y="688"/>
                  </a:lnTo>
                  <a:lnTo>
                    <a:pt x="2590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17;p35">
              <a:extLst>
                <a:ext uri="{FF2B5EF4-FFF2-40B4-BE49-F238E27FC236}">
                  <a16:creationId xmlns:a16="http://schemas.microsoft.com/office/drawing/2014/main" id="{D7FB333D-C575-27D0-DB4E-7992403F5659}"/>
                </a:ext>
              </a:extLst>
            </p:cNvPr>
            <p:cNvSpPr/>
            <p:nvPr/>
          </p:nvSpPr>
          <p:spPr>
            <a:xfrm>
              <a:off x="1140925" y="1837700"/>
              <a:ext cx="617325" cy="33950"/>
            </a:xfrm>
            <a:custGeom>
              <a:avLst/>
              <a:gdLst/>
              <a:ahLst/>
              <a:cxnLst/>
              <a:rect l="l" t="t" r="r" b="b"/>
              <a:pathLst>
                <a:path w="24693" h="1358" extrusionOk="0">
                  <a:moveTo>
                    <a:pt x="1" y="0"/>
                  </a:moveTo>
                  <a:lnTo>
                    <a:pt x="126" y="348"/>
                  </a:lnTo>
                  <a:lnTo>
                    <a:pt x="412" y="1027"/>
                  </a:lnTo>
                  <a:lnTo>
                    <a:pt x="563" y="1357"/>
                  </a:lnTo>
                  <a:lnTo>
                    <a:pt x="24121" y="1357"/>
                  </a:lnTo>
                  <a:lnTo>
                    <a:pt x="24281" y="1027"/>
                  </a:lnTo>
                  <a:lnTo>
                    <a:pt x="24567" y="348"/>
                  </a:lnTo>
                  <a:lnTo>
                    <a:pt x="24692"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18;p35">
              <a:extLst>
                <a:ext uri="{FF2B5EF4-FFF2-40B4-BE49-F238E27FC236}">
                  <a16:creationId xmlns:a16="http://schemas.microsoft.com/office/drawing/2014/main" id="{2F65E71A-2656-ECB6-0C5A-402E2F9B931A}"/>
                </a:ext>
              </a:extLst>
            </p:cNvPr>
            <p:cNvSpPr/>
            <p:nvPr/>
          </p:nvSpPr>
          <p:spPr>
            <a:xfrm>
              <a:off x="1170625" y="1900200"/>
              <a:ext cx="557925" cy="34175"/>
            </a:xfrm>
            <a:custGeom>
              <a:avLst/>
              <a:gdLst/>
              <a:ahLst/>
              <a:cxnLst/>
              <a:rect l="l" t="t" r="r" b="b"/>
              <a:pathLst>
                <a:path w="22317" h="1367" extrusionOk="0">
                  <a:moveTo>
                    <a:pt x="0" y="0"/>
                  </a:moveTo>
                  <a:lnTo>
                    <a:pt x="224" y="358"/>
                  </a:lnTo>
                  <a:lnTo>
                    <a:pt x="706" y="1045"/>
                  </a:lnTo>
                  <a:lnTo>
                    <a:pt x="956" y="1367"/>
                  </a:lnTo>
                  <a:lnTo>
                    <a:pt x="21361" y="1367"/>
                  </a:lnTo>
                  <a:lnTo>
                    <a:pt x="21611" y="1045"/>
                  </a:lnTo>
                  <a:lnTo>
                    <a:pt x="22093" y="358"/>
                  </a:lnTo>
                  <a:lnTo>
                    <a:pt x="22316"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19;p35">
              <a:extLst>
                <a:ext uri="{FF2B5EF4-FFF2-40B4-BE49-F238E27FC236}">
                  <a16:creationId xmlns:a16="http://schemas.microsoft.com/office/drawing/2014/main" id="{2C83E757-DD48-694E-C8C1-7DFAF4282091}"/>
                </a:ext>
              </a:extLst>
            </p:cNvPr>
            <p:cNvSpPr/>
            <p:nvPr/>
          </p:nvSpPr>
          <p:spPr>
            <a:xfrm>
              <a:off x="1220625" y="1962925"/>
              <a:ext cx="457925" cy="34200"/>
            </a:xfrm>
            <a:custGeom>
              <a:avLst/>
              <a:gdLst/>
              <a:ahLst/>
              <a:cxnLst/>
              <a:rect l="l" t="t" r="r" b="b"/>
              <a:pathLst>
                <a:path w="18317" h="1368" extrusionOk="0">
                  <a:moveTo>
                    <a:pt x="1" y="1"/>
                  </a:moveTo>
                  <a:lnTo>
                    <a:pt x="385" y="376"/>
                  </a:lnTo>
                  <a:lnTo>
                    <a:pt x="1206" y="1054"/>
                  </a:lnTo>
                  <a:lnTo>
                    <a:pt x="1635" y="1367"/>
                  </a:lnTo>
                  <a:lnTo>
                    <a:pt x="16673" y="1367"/>
                  </a:lnTo>
                  <a:lnTo>
                    <a:pt x="17111" y="1054"/>
                  </a:lnTo>
                  <a:lnTo>
                    <a:pt x="17932" y="376"/>
                  </a:lnTo>
                  <a:lnTo>
                    <a:pt x="1831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20;p35">
              <a:extLst>
                <a:ext uri="{FF2B5EF4-FFF2-40B4-BE49-F238E27FC236}">
                  <a16:creationId xmlns:a16="http://schemas.microsoft.com/office/drawing/2014/main" id="{775C1B1E-D40B-1627-90C1-A13ACD0562F3}"/>
                </a:ext>
              </a:extLst>
            </p:cNvPr>
            <p:cNvSpPr/>
            <p:nvPr/>
          </p:nvSpPr>
          <p:spPr>
            <a:xfrm>
              <a:off x="1311050" y="2025675"/>
              <a:ext cx="277075" cy="30825"/>
            </a:xfrm>
            <a:custGeom>
              <a:avLst/>
              <a:gdLst/>
              <a:ahLst/>
              <a:cxnLst/>
              <a:rect l="l" t="t" r="r" b="b"/>
              <a:pathLst>
                <a:path w="11083" h="1233" extrusionOk="0">
                  <a:moveTo>
                    <a:pt x="0" y="0"/>
                  </a:moveTo>
                  <a:lnTo>
                    <a:pt x="634" y="286"/>
                  </a:lnTo>
                  <a:lnTo>
                    <a:pt x="1965" y="741"/>
                  </a:lnTo>
                  <a:lnTo>
                    <a:pt x="3358" y="1063"/>
                  </a:lnTo>
                  <a:lnTo>
                    <a:pt x="4805" y="1223"/>
                  </a:lnTo>
                  <a:lnTo>
                    <a:pt x="5546" y="1232"/>
                  </a:lnTo>
                  <a:lnTo>
                    <a:pt x="6278" y="1223"/>
                  </a:lnTo>
                  <a:lnTo>
                    <a:pt x="7725" y="1063"/>
                  </a:lnTo>
                  <a:lnTo>
                    <a:pt x="9118" y="741"/>
                  </a:lnTo>
                  <a:lnTo>
                    <a:pt x="10448" y="286"/>
                  </a:lnTo>
                  <a:lnTo>
                    <a:pt x="1108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Google Shape;621;p35">
            <a:extLst>
              <a:ext uri="{FF2B5EF4-FFF2-40B4-BE49-F238E27FC236}">
                <a16:creationId xmlns:a16="http://schemas.microsoft.com/office/drawing/2014/main" id="{416FD2BC-BDBA-9105-25C2-2FF03AD19749}"/>
              </a:ext>
            </a:extLst>
          </p:cNvPr>
          <p:cNvSpPr txBox="1">
            <a:spLocks/>
          </p:cNvSpPr>
          <p:nvPr/>
        </p:nvSpPr>
        <p:spPr>
          <a:xfrm>
            <a:off x="5948950" y="2806444"/>
            <a:ext cx="2360700" cy="572700"/>
          </a:xfrm>
          <a:prstGeom prst="rect">
            <a:avLst/>
          </a:prstGeom>
        </p:spPr>
        <p:txBody>
          <a:bodyPr spcFirstLastPara="1" wrap="square" lIns="91425" tIns="91425" rIns="91425" bIns="91425" anchor="t" anchorCtr="0">
            <a:noAutofit/>
          </a:bodyPr>
          <a:lstStyle>
            <a:lvl1pPr algn="l" defTabSz="914400" rtl="0" eaLnBrk="1" latinLnBrk="0" hangingPunct="1">
              <a:spcBef>
                <a:spcPct val="0"/>
              </a:spcBef>
              <a:buNone/>
              <a:defRPr sz="3600" b="0" kern="1200">
                <a:solidFill>
                  <a:srgbClr val="0E73B9"/>
                </a:solidFill>
                <a:latin typeface="+mj-lt"/>
                <a:ea typeface="+mj-ea"/>
                <a:cs typeface="+mj-cs"/>
              </a:defRPr>
            </a:lvl1pPr>
          </a:lstStyle>
          <a:p>
            <a:pPr algn="ctr">
              <a:spcBef>
                <a:spcPts val="0"/>
              </a:spcBef>
            </a:pPr>
            <a:r>
              <a:rPr lang="en-IE" dirty="0"/>
              <a:t>Decide</a:t>
            </a:r>
          </a:p>
        </p:txBody>
      </p:sp>
      <p:sp>
        <p:nvSpPr>
          <p:cNvPr id="36" name="Google Shape;622;p35">
            <a:extLst>
              <a:ext uri="{FF2B5EF4-FFF2-40B4-BE49-F238E27FC236}">
                <a16:creationId xmlns:a16="http://schemas.microsoft.com/office/drawing/2014/main" id="{19411BA6-97F4-5D88-50A1-1C5DDDA55F58}"/>
              </a:ext>
            </a:extLst>
          </p:cNvPr>
          <p:cNvSpPr txBox="1"/>
          <p:nvPr/>
        </p:nvSpPr>
        <p:spPr>
          <a:xfrm>
            <a:off x="1807250" y="1844906"/>
            <a:ext cx="414900" cy="80018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4000" b="1" dirty="0">
                <a:latin typeface="Roboto"/>
                <a:ea typeface="Roboto"/>
                <a:cs typeface="Roboto"/>
                <a:sym typeface="Roboto"/>
              </a:rPr>
              <a:t>1</a:t>
            </a:r>
            <a:endParaRPr sz="4000" b="1" dirty="0">
              <a:latin typeface="Roboto"/>
              <a:ea typeface="Roboto"/>
              <a:cs typeface="Roboto"/>
              <a:sym typeface="Roboto"/>
            </a:endParaRPr>
          </a:p>
        </p:txBody>
      </p:sp>
      <p:sp>
        <p:nvSpPr>
          <p:cNvPr id="37" name="Google Shape;623;p35">
            <a:extLst>
              <a:ext uri="{FF2B5EF4-FFF2-40B4-BE49-F238E27FC236}">
                <a16:creationId xmlns:a16="http://schemas.microsoft.com/office/drawing/2014/main" id="{7631209B-EEA9-9726-B4A1-FE52EA20B8B2}"/>
              </a:ext>
            </a:extLst>
          </p:cNvPr>
          <p:cNvSpPr txBox="1"/>
          <p:nvPr/>
        </p:nvSpPr>
        <p:spPr>
          <a:xfrm>
            <a:off x="4364550" y="1817030"/>
            <a:ext cx="414900" cy="80018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4000" b="1" dirty="0">
                <a:latin typeface="Roboto"/>
                <a:ea typeface="Roboto"/>
                <a:cs typeface="Roboto"/>
                <a:sym typeface="Roboto"/>
              </a:rPr>
              <a:t>2</a:t>
            </a:r>
            <a:endParaRPr sz="4000" b="1" dirty="0">
              <a:latin typeface="Roboto"/>
              <a:ea typeface="Roboto"/>
              <a:cs typeface="Roboto"/>
              <a:sym typeface="Roboto"/>
            </a:endParaRPr>
          </a:p>
        </p:txBody>
      </p:sp>
      <p:sp>
        <p:nvSpPr>
          <p:cNvPr id="38" name="Google Shape;624;p35">
            <a:extLst>
              <a:ext uri="{FF2B5EF4-FFF2-40B4-BE49-F238E27FC236}">
                <a16:creationId xmlns:a16="http://schemas.microsoft.com/office/drawing/2014/main" id="{C1B4CC5A-B10D-15AB-6F66-27FF16C7DF6F}"/>
              </a:ext>
            </a:extLst>
          </p:cNvPr>
          <p:cNvSpPr txBox="1"/>
          <p:nvPr/>
        </p:nvSpPr>
        <p:spPr>
          <a:xfrm>
            <a:off x="6921850" y="1817030"/>
            <a:ext cx="414900" cy="80018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id" sz="4000" b="1" dirty="0">
                <a:latin typeface="Roboto"/>
                <a:ea typeface="Roboto"/>
                <a:cs typeface="Roboto"/>
                <a:sym typeface="Roboto"/>
              </a:rPr>
              <a:t>3</a:t>
            </a:r>
            <a:endParaRPr sz="4000" b="1" dirty="0">
              <a:latin typeface="Roboto"/>
              <a:ea typeface="Roboto"/>
              <a:cs typeface="Roboto"/>
              <a:sym typeface="Roboto"/>
            </a:endParaRPr>
          </a:p>
        </p:txBody>
      </p:sp>
    </p:spTree>
    <p:extLst>
      <p:ext uri="{BB962C8B-B14F-4D97-AF65-F5344CB8AC3E}">
        <p14:creationId xmlns:p14="http://schemas.microsoft.com/office/powerpoint/2010/main" val="3942658816"/>
      </p:ext>
    </p:extLst>
  </p:cSld>
  <p:clrMapOvr>
    <a:masterClrMapping/>
  </p:clrMapOvr>
</p:sld>
</file>

<file path=ppt/theme/theme1.xml><?xml version="1.0" encoding="utf-8"?>
<a:theme xmlns:a="http://schemas.openxmlformats.org/drawingml/2006/main" name="Trinity_PPT_Calibri_Option2">
  <a:themeElements>
    <a:clrScheme name="Trinity College">
      <a:dk1>
        <a:sysClr val="windowText" lastClr="000000"/>
      </a:dk1>
      <a:lt1>
        <a:sysClr val="window" lastClr="FFFFFF"/>
      </a:lt1>
      <a:dk2>
        <a:srgbClr val="3E6DB2"/>
      </a:dk2>
      <a:lt2>
        <a:srgbClr val="FFFFFF"/>
      </a:lt2>
      <a:accent1>
        <a:srgbClr val="4F81BD"/>
      </a:accent1>
      <a:accent2>
        <a:srgbClr val="0E73B9"/>
      </a:accent2>
      <a:accent3>
        <a:srgbClr val="7C7C7C"/>
      </a:accent3>
      <a:accent4>
        <a:srgbClr val="A6A6A6"/>
      </a:accent4>
      <a:accent5>
        <a:srgbClr val="4F81BD"/>
      </a:accent5>
      <a:accent6>
        <a:srgbClr val="3E6DB2"/>
      </a:accent6>
      <a:hlink>
        <a:srgbClr val="000000"/>
      </a:hlink>
      <a:folHlink>
        <a:srgbClr val="000000"/>
      </a:folHlink>
    </a:clrScheme>
    <a:fontScheme name="Trinity Colleg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3175">
          <a:solidFill>
            <a:schemeClr val="tx1"/>
          </a:solid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B6EA18770C29E4D865B6505ED18A88C" ma:contentTypeVersion="2" ma:contentTypeDescription="Create a new document." ma:contentTypeScope="" ma:versionID="c1e9d918e05c6a9a229010027344cf4e">
  <xsd:schema xmlns:xsd="http://www.w3.org/2001/XMLSchema" xmlns:xs="http://www.w3.org/2001/XMLSchema" xmlns:p="http://schemas.microsoft.com/office/2006/metadata/properties" xmlns:ns2="6aa84c09-36ad-4346-a43c-b7c955390d32" targetNamespace="http://schemas.microsoft.com/office/2006/metadata/properties" ma:root="true" ma:fieldsID="d7b2f9959ed2b519734d614f546823f7" ns2:_="">
    <xsd:import namespace="6aa84c09-36ad-4346-a43c-b7c955390d32"/>
    <xsd:element name="properties">
      <xsd:complexType>
        <xsd:sequence>
          <xsd:element name="documentManagement">
            <xsd:complexType>
              <xsd:all>
                <xsd:element ref="ns2:MediaServiceMetadata" minOccurs="0"/>
                <xsd:element ref="ns2: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aa84c09-36ad-4346-a43c-b7c955390d3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BE00B65C-3C2C-4926-BD32-A6B4F7504EB9}">
  <ds:schemaRefs>
    <ds:schemaRef ds:uri="http://schemas.microsoft.com/sharepoint/v3/contenttype/forms"/>
  </ds:schemaRefs>
</ds:datastoreItem>
</file>

<file path=customXml/itemProps2.xml><?xml version="1.0" encoding="utf-8"?>
<ds:datastoreItem xmlns:ds="http://schemas.openxmlformats.org/officeDocument/2006/customXml" ds:itemID="{3E3FC5C2-E91E-4E87-8C41-1DE1D814CF89}">
  <ds:schemaRefs>
    <ds:schemaRef ds:uri="http://schemas.microsoft.com/office/2006/documentManagement/types"/>
    <ds:schemaRef ds:uri="http://purl.org/dc/terms/"/>
    <ds:schemaRef ds:uri="http://purl.org/dc/dcmitype/"/>
    <ds:schemaRef ds:uri="http://schemas.openxmlformats.org/package/2006/metadata/core-properties"/>
    <ds:schemaRef ds:uri="http://www.w3.org/XML/1998/namespace"/>
    <ds:schemaRef ds:uri="http://purl.org/dc/elements/1.1/"/>
    <ds:schemaRef ds:uri="http://schemas.microsoft.com/office/infopath/2007/PartnerControls"/>
    <ds:schemaRef ds:uri="6aa84c09-36ad-4346-a43c-b7c955390d32"/>
    <ds:schemaRef ds:uri="http://schemas.microsoft.com/office/2006/metadata/properties"/>
  </ds:schemaRefs>
</ds:datastoreItem>
</file>

<file path=customXml/itemProps3.xml><?xml version="1.0" encoding="utf-8"?>
<ds:datastoreItem xmlns:ds="http://schemas.openxmlformats.org/officeDocument/2006/customXml" ds:itemID="{A525B7B4-B61B-433D-9EA2-B7EF3B1C5C8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aa84c09-36ad-4346-a43c-b7c955390d3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Trinity_PPT_Calibri_Option2</Template>
  <TotalTime>4361</TotalTime>
  <Words>1253</Words>
  <Application>Microsoft Office PowerPoint</Application>
  <PresentationFormat>On-screen Show (4:3)</PresentationFormat>
  <Paragraphs>88</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Fira Sans Extra Condensed Medium</vt:lpstr>
      <vt:lpstr>Minion Pro</vt:lpstr>
      <vt:lpstr>Roboto</vt:lpstr>
      <vt:lpstr>Trinity_PPT_Calibri_Option2</vt:lpstr>
      <vt:lpstr>PowerPoint Presentation</vt:lpstr>
      <vt:lpstr>Problem Area</vt:lpstr>
      <vt:lpstr>Project Brief</vt:lpstr>
      <vt:lpstr>&gt;90%[2]</vt:lpstr>
      <vt:lpstr>40%</vt:lpstr>
      <vt:lpstr>PowerPoint Presentation</vt:lpstr>
      <vt:lpstr>The Cost?</vt:lpstr>
      <vt:lpstr>PowerPoint Presentation</vt:lpstr>
      <vt:lpstr>The Microworld will help learners to</vt:lpstr>
      <vt:lpstr>User Interface/Design</vt:lpstr>
      <vt:lpstr>Technical Architecture</vt:lpstr>
      <vt:lpstr>Microworld Demo</vt:lpstr>
      <vt:lpstr>Evaluation</vt:lpstr>
      <vt:lpstr>Bridge2College: Challenge 1</vt:lpstr>
      <vt:lpstr>Bridge2College: Challenge 2</vt:lpstr>
      <vt:lpstr>Feedback from the students</vt:lpstr>
      <vt:lpstr>Impact of the Simulation</vt:lpstr>
      <vt:lpstr>Challenges Overcome</vt:lpstr>
      <vt:lpstr>Summary</vt:lpstr>
      <vt:lpstr>40%[2]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 Calibri Regular 36pt</dc:title>
  <dc:creator>BT</dc:creator>
  <cp:lastModifiedBy>Michael Sweeney</cp:lastModifiedBy>
  <cp:revision>6</cp:revision>
  <cp:lastPrinted>2014-12-16T10:33:11Z</cp:lastPrinted>
  <dcterms:created xsi:type="dcterms:W3CDTF">2023-03-16T08:38:21Z</dcterms:created>
  <dcterms:modified xsi:type="dcterms:W3CDTF">2023-03-24T18:11:55Z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0x0101003B6EA18770C29E4D865B6505ED18A88C</vt:lpwstr>
  </property>
</Properties>
</file>

<file path=docProps/thumbnail.jpeg>
</file>